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38"/>
  </p:notesMasterIdLst>
  <p:sldIdLst>
    <p:sldId id="256" r:id="rId5"/>
    <p:sldId id="267" r:id="rId6"/>
    <p:sldId id="268" r:id="rId7"/>
    <p:sldId id="266" r:id="rId8"/>
    <p:sldId id="278" r:id="rId9"/>
    <p:sldId id="271" r:id="rId10"/>
    <p:sldId id="258" r:id="rId11"/>
    <p:sldId id="260" r:id="rId12"/>
    <p:sldId id="261" r:id="rId13"/>
    <p:sldId id="257" r:id="rId14"/>
    <p:sldId id="269" r:id="rId15"/>
    <p:sldId id="272" r:id="rId16"/>
    <p:sldId id="281" r:id="rId17"/>
    <p:sldId id="273" r:id="rId18"/>
    <p:sldId id="279" r:id="rId19"/>
    <p:sldId id="285" r:id="rId20"/>
    <p:sldId id="280" r:id="rId21"/>
    <p:sldId id="286" r:id="rId22"/>
    <p:sldId id="287" r:id="rId23"/>
    <p:sldId id="275" r:id="rId24"/>
    <p:sldId id="282" r:id="rId25"/>
    <p:sldId id="274" r:id="rId26"/>
    <p:sldId id="283" r:id="rId27"/>
    <p:sldId id="284" r:id="rId28"/>
    <p:sldId id="270" r:id="rId29"/>
    <p:sldId id="288" r:id="rId30"/>
    <p:sldId id="294" r:id="rId31"/>
    <p:sldId id="289" r:id="rId32"/>
    <p:sldId id="290" r:id="rId33"/>
    <p:sldId id="291" r:id="rId34"/>
    <p:sldId id="292" r:id="rId35"/>
    <p:sldId id="293" r:id="rId36"/>
    <p:sldId id="26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s O’Donohue" initials="WO" lastIdx="1" clrIdx="0">
    <p:extLst>
      <p:ext uri="{19B8F6BF-5375-455C-9EA6-DF929625EA0E}">
        <p15:presenceInfo xmlns:p15="http://schemas.microsoft.com/office/powerpoint/2012/main" userId="Wes O’Donohu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5" autoAdjust="0"/>
    <p:restoredTop sz="85580" autoAdjust="0"/>
  </p:normalViewPr>
  <p:slideViewPr>
    <p:cSldViewPr snapToGrid="0" snapToObjects="1" showGuides="1">
      <p:cViewPr varScale="1">
        <p:scale>
          <a:sx n="81" d="100"/>
          <a:sy n="81" d="100"/>
        </p:scale>
        <p:origin x="1578" y="96"/>
      </p:cViewPr>
      <p:guideLst>
        <p:guide orient="horz" pos="2160"/>
        <p:guide pos="2880"/>
      </p:guideLst>
    </p:cSldViewPr>
  </p:slideViewPr>
  <p:outlineViewPr>
    <p:cViewPr>
      <p:scale>
        <a:sx n="33" d="100"/>
        <a:sy n="33" d="100"/>
      </p:scale>
      <p:origin x="0" y="-225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p:scale>
          <a:sx n="130" d="100"/>
          <a:sy n="130" d="100"/>
        </p:scale>
        <p:origin x="1830" y="-91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A8CBA6-8130-684E-85A3-D871750E32F3}" type="datetimeFigureOut">
              <a:rPr lang="en-US" smtClean="0"/>
              <a:t>10/29/2019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6D2062-F1FA-9B48-9A0A-A2C2FD3AD616}" type="slidenum">
              <a:rPr lang="en-US" smtClean="0"/>
              <a:t>‹#›</a:t>
            </a:fld>
            <a:endParaRPr lang="en-US"/>
          </a:p>
        </p:txBody>
      </p:sp>
    </p:spTree>
    <p:extLst>
      <p:ext uri="{BB962C8B-B14F-4D97-AF65-F5344CB8AC3E}">
        <p14:creationId xmlns:p14="http://schemas.microsoft.com/office/powerpoint/2010/main" val="19565313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6D2062-F1FA-9B48-9A0A-A2C2FD3AD616}" type="slidenum">
              <a:rPr lang="en-US" smtClean="0"/>
              <a:t>9</a:t>
            </a:fld>
            <a:endParaRPr lang="en-US"/>
          </a:p>
        </p:txBody>
      </p:sp>
    </p:spTree>
    <p:extLst>
      <p:ext uri="{BB962C8B-B14F-4D97-AF65-F5344CB8AC3E}">
        <p14:creationId xmlns:p14="http://schemas.microsoft.com/office/powerpoint/2010/main" val="977184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acronym REST stands for </a:t>
            </a:r>
            <a:r>
              <a:rPr lang="en-US" i="1" dirty="0"/>
              <a:t>Representational State Transfer</a:t>
            </a:r>
            <a:r>
              <a:rPr lang="en-US" dirty="0"/>
              <a:t>, this basically means that each unique URL is a representation of some object.</a:t>
            </a:r>
          </a:p>
          <a:p>
            <a:endParaRPr lang="en-US" dirty="0"/>
          </a:p>
          <a:p>
            <a:r>
              <a:rPr lang="en-US" dirty="0"/>
              <a:t>REST technology is generally preferred to the more robust Simple Object Access Protocol (SOAP) technology because REST leverages less bandwidth, making it more suitable for internet usage. </a:t>
            </a:r>
          </a:p>
        </p:txBody>
      </p:sp>
      <p:sp>
        <p:nvSpPr>
          <p:cNvPr id="4" name="Slide Number Placeholder 3"/>
          <p:cNvSpPr>
            <a:spLocks noGrp="1"/>
          </p:cNvSpPr>
          <p:nvPr>
            <p:ph type="sldNum" sz="quarter" idx="5"/>
          </p:nvPr>
        </p:nvSpPr>
        <p:spPr/>
        <p:txBody>
          <a:bodyPr/>
          <a:lstStyle/>
          <a:p>
            <a:fld id="{426D2062-F1FA-9B48-9A0A-A2C2FD3AD616}" type="slidenum">
              <a:rPr lang="en-US" smtClean="0"/>
              <a:t>10</a:t>
            </a:fld>
            <a:endParaRPr lang="en-US"/>
          </a:p>
        </p:txBody>
      </p:sp>
    </p:spTree>
    <p:extLst>
      <p:ext uri="{BB962C8B-B14F-4D97-AF65-F5344CB8AC3E}">
        <p14:creationId xmlns:p14="http://schemas.microsoft.com/office/powerpoint/2010/main" val="39720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FF103CA2-AF9F-284D-B336-2AC6FF00EAF6}" type="slidenum">
              <a:rPr lang="en-US" smtClean="0"/>
              <a:t>‹#›</a:t>
            </a:fld>
            <a:endParaRPr lang="en-US" dirty="0"/>
          </a:p>
        </p:txBody>
      </p:sp>
    </p:spTree>
    <p:extLst>
      <p:ext uri="{BB962C8B-B14F-4D97-AF65-F5344CB8AC3E}">
        <p14:creationId xmlns:p14="http://schemas.microsoft.com/office/powerpoint/2010/main" val="228049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F103CA2-AF9F-284D-B336-2AC6FF00EAF6}" type="slidenum">
              <a:rPr lang="en-US" smtClean="0"/>
              <a:t>‹#›</a:t>
            </a:fld>
            <a:endParaRPr lang="en-US"/>
          </a:p>
        </p:txBody>
      </p:sp>
    </p:spTree>
    <p:extLst>
      <p:ext uri="{BB962C8B-B14F-4D97-AF65-F5344CB8AC3E}">
        <p14:creationId xmlns:p14="http://schemas.microsoft.com/office/powerpoint/2010/main" val="1663573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FF103CA2-AF9F-284D-B336-2AC6FF00EAF6}" type="slidenum">
              <a:rPr lang="en-US" smtClean="0"/>
              <a:pPr/>
              <a:t>‹#›</a:t>
            </a:fld>
            <a:endParaRPr lang="en-US"/>
          </a:p>
        </p:txBody>
      </p:sp>
    </p:spTree>
    <p:extLst>
      <p:ext uri="{BB962C8B-B14F-4D97-AF65-F5344CB8AC3E}">
        <p14:creationId xmlns:p14="http://schemas.microsoft.com/office/powerpoint/2010/main" val="252436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atin typeface="Arial (Body)"/>
                <a:cs typeface="Arial (Body)"/>
              </a:defRPr>
            </a:lvl1pPr>
          </a:lstStyle>
          <a:p>
            <a:fld id="{FF103CA2-AF9F-284D-B336-2AC6FF00EAF6}" type="slidenum">
              <a:rPr lang="en-US" smtClean="0"/>
              <a:pPr/>
              <a:t>‹#›</a:t>
            </a:fld>
            <a:endParaRPr lang="en-US" dirty="0"/>
          </a:p>
        </p:txBody>
      </p:sp>
    </p:spTree>
    <p:extLst>
      <p:ext uri="{BB962C8B-B14F-4D97-AF65-F5344CB8AC3E}">
        <p14:creationId xmlns:p14="http://schemas.microsoft.com/office/powerpoint/2010/main" val="109294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FF103CA2-AF9F-284D-B336-2AC6FF00EAF6}" type="slidenum">
              <a:rPr lang="en-US" smtClean="0"/>
              <a:t>‹#›</a:t>
            </a:fld>
            <a:endParaRPr lang="en-US" dirty="0"/>
          </a:p>
        </p:txBody>
      </p:sp>
    </p:spTree>
    <p:extLst>
      <p:ext uri="{BB962C8B-B14F-4D97-AF65-F5344CB8AC3E}">
        <p14:creationId xmlns:p14="http://schemas.microsoft.com/office/powerpoint/2010/main" val="3334813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FF103CA2-AF9F-284D-B336-2AC6FF00EAF6}" type="slidenum">
              <a:rPr lang="en-US" smtClean="0"/>
              <a:t>‹#›</a:t>
            </a:fld>
            <a:endParaRPr lang="en-US"/>
          </a:p>
        </p:txBody>
      </p:sp>
    </p:spTree>
    <p:extLst>
      <p:ext uri="{BB962C8B-B14F-4D97-AF65-F5344CB8AC3E}">
        <p14:creationId xmlns:p14="http://schemas.microsoft.com/office/powerpoint/2010/main" val="1219732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a:latin typeface="Arial (Body)"/>
                <a:cs typeface="Arial (Body)"/>
              </a:defRPr>
            </a:lvl1pPr>
          </a:lstStyle>
          <a:p>
            <a:fld id="{FF103CA2-AF9F-284D-B336-2AC6FF00EAF6}" type="slidenum">
              <a:rPr lang="en-US" smtClean="0"/>
              <a:pPr/>
              <a:t>‹#›</a:t>
            </a:fld>
            <a:endParaRPr lang="en-US"/>
          </a:p>
        </p:txBody>
      </p:sp>
    </p:spTree>
    <p:extLst>
      <p:ext uri="{BB962C8B-B14F-4D97-AF65-F5344CB8AC3E}">
        <p14:creationId xmlns:p14="http://schemas.microsoft.com/office/powerpoint/2010/main" val="12301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11152" y="2463030"/>
            <a:ext cx="2975647" cy="2747818"/>
          </a:xfrm>
        </p:spPr>
        <p:txBody>
          <a:bodyPr/>
          <a:lstStyle>
            <a:lvl1pPr algn="r">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FF103CA2-AF9F-284D-B336-2AC6FF00EAF6}" type="slidenum">
              <a:rPr lang="en-US" smtClean="0"/>
              <a:t>‹#›</a:t>
            </a:fld>
            <a:endParaRPr lang="en-US"/>
          </a:p>
        </p:txBody>
      </p:sp>
    </p:spTree>
    <p:extLst>
      <p:ext uri="{BB962C8B-B14F-4D97-AF65-F5344CB8AC3E}">
        <p14:creationId xmlns:p14="http://schemas.microsoft.com/office/powerpoint/2010/main" val="343276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103CA2-AF9F-284D-B336-2AC6FF00EAF6}" type="slidenum">
              <a:rPr lang="en-US" smtClean="0"/>
              <a:t>‹#›</a:t>
            </a:fld>
            <a:endParaRPr lang="en-US"/>
          </a:p>
        </p:txBody>
      </p:sp>
    </p:spTree>
    <p:extLst>
      <p:ext uri="{BB962C8B-B14F-4D97-AF65-F5344CB8AC3E}">
        <p14:creationId xmlns:p14="http://schemas.microsoft.com/office/powerpoint/2010/main" val="4135227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FF103CA2-AF9F-284D-B336-2AC6FF00EAF6}" type="slidenum">
              <a:rPr lang="en-US" smtClean="0"/>
              <a:t>‹#›</a:t>
            </a:fld>
            <a:endParaRPr lang="en-US"/>
          </a:p>
        </p:txBody>
      </p:sp>
    </p:spTree>
    <p:extLst>
      <p:ext uri="{BB962C8B-B14F-4D97-AF65-F5344CB8AC3E}">
        <p14:creationId xmlns:p14="http://schemas.microsoft.com/office/powerpoint/2010/main" val="3788587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FF103CA2-AF9F-284D-B336-2AC6FF00EAF6}" type="slidenum">
              <a:rPr lang="en-US" smtClean="0"/>
              <a:t>‹#›</a:t>
            </a:fld>
            <a:endParaRPr lang="en-US"/>
          </a:p>
        </p:txBody>
      </p:sp>
    </p:spTree>
    <p:extLst>
      <p:ext uri="{BB962C8B-B14F-4D97-AF65-F5344CB8AC3E}">
        <p14:creationId xmlns:p14="http://schemas.microsoft.com/office/powerpoint/2010/main" val="225992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GISO.Template.Slide.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FF103CA2-AF9F-284D-B336-2AC6FF00EAF6}" type="slidenum">
              <a:rPr lang="en-US" smtClean="0"/>
              <a:pPr/>
              <a:t>‹#›</a:t>
            </a:fld>
            <a:endParaRPr lang="en-US" dirty="0"/>
          </a:p>
        </p:txBody>
      </p:sp>
    </p:spTree>
    <p:extLst>
      <p:ext uri="{BB962C8B-B14F-4D97-AF65-F5344CB8AC3E}">
        <p14:creationId xmlns:p14="http://schemas.microsoft.com/office/powerpoint/2010/main" val="4044026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b="1" kern="1200">
          <a:solidFill>
            <a:schemeClr val="tx1"/>
          </a:solidFill>
          <a:latin typeface="arial (Headings)"/>
          <a:ea typeface="+mj-ea"/>
          <a:cs typeface="arial (Heading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rkansasGIS/SSTLookup" TargetMode="External"/><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wes.odonohue@Arkansas.gov" TargetMode="External"/><Relationship Id="rId2" Type="http://schemas.openxmlformats.org/officeDocument/2006/relationships/hyperlink" Target="https://gis.arkansas.gov/"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Results.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GISO.Template.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p:nvPr>
        </p:nvSpPr>
        <p:spPr>
          <a:xfrm>
            <a:off x="5216979" y="1760901"/>
            <a:ext cx="3453493" cy="2747818"/>
          </a:xfrm>
        </p:spPr>
        <p:txBody>
          <a:bodyPr>
            <a:normAutofit fontScale="90000"/>
          </a:bodyPr>
          <a:lstStyle/>
          <a:p>
            <a:r>
              <a:rPr lang="en-US" dirty="0"/>
              <a:t>Parsing ArcGIS Locator JSON using PHP</a:t>
            </a:r>
          </a:p>
        </p:txBody>
      </p:sp>
    </p:spTree>
    <p:extLst>
      <p:ext uri="{BB962C8B-B14F-4D97-AF65-F5344CB8AC3E}">
        <p14:creationId xmlns:p14="http://schemas.microsoft.com/office/powerpoint/2010/main" val="2027223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48598"/>
          </a:xfrm>
        </p:spPr>
        <p:txBody>
          <a:bodyPr>
            <a:normAutofit fontScale="90000"/>
          </a:bodyPr>
          <a:lstStyle/>
          <a:p>
            <a:r>
              <a:rPr lang="en-US" dirty="0"/>
              <a:t>What? Here is our GIS Toolbox</a:t>
            </a:r>
          </a:p>
        </p:txBody>
      </p:sp>
      <p:sp>
        <p:nvSpPr>
          <p:cNvPr id="2" name="Content Placeholder 1"/>
          <p:cNvSpPr>
            <a:spLocks noGrp="1"/>
          </p:cNvSpPr>
          <p:nvPr>
            <p:ph idx="1"/>
          </p:nvPr>
        </p:nvSpPr>
        <p:spPr>
          <a:xfrm>
            <a:off x="321667" y="1317714"/>
            <a:ext cx="7172435" cy="4625886"/>
          </a:xfrm>
        </p:spPr>
        <p:txBody>
          <a:bodyPr vert="horz" lIns="91440" tIns="45720" rIns="91440" bIns="45720" rtlCol="0" anchor="t">
            <a:noAutofit/>
          </a:bodyPr>
          <a:lstStyle/>
          <a:p>
            <a:r>
              <a:rPr lang="en-US" sz="2800" dirty="0"/>
              <a:t>ESRI REST Services</a:t>
            </a:r>
          </a:p>
          <a:p>
            <a:r>
              <a:rPr lang="en-US" sz="2800" dirty="0"/>
              <a:t>ArcGIS Composite Locator </a:t>
            </a:r>
            <a:r>
              <a:rPr lang="en-US" sz="2400" dirty="0"/>
              <a:t>gis.arkansas.gov/</a:t>
            </a:r>
            <a:r>
              <a:rPr lang="en-US" sz="2400" dirty="0" err="1"/>
              <a:t>arcgis</a:t>
            </a:r>
            <a:r>
              <a:rPr lang="en-US" sz="2400" dirty="0"/>
              <a:t>/rest/services/Locator</a:t>
            </a:r>
          </a:p>
          <a:p>
            <a:r>
              <a:rPr lang="en-US" sz="2800" dirty="0"/>
              <a:t>Boundary </a:t>
            </a:r>
            <a:r>
              <a:rPr lang="en-US" sz="2800" dirty="0" err="1"/>
              <a:t>MapServer</a:t>
            </a:r>
            <a:r>
              <a:rPr lang="en-US" sz="2800" dirty="0"/>
              <a:t> Service</a:t>
            </a:r>
          </a:p>
          <a:p>
            <a:r>
              <a:rPr lang="en-US" sz="1800" dirty="0"/>
              <a:t>gis.arkansas.gov/../FEATURESERVICES/Boundaries/</a:t>
            </a:r>
            <a:r>
              <a:rPr lang="en-US" sz="1800" dirty="0" err="1"/>
              <a:t>MapServer</a:t>
            </a:r>
            <a:br>
              <a:rPr lang="en-US" sz="1800" dirty="0"/>
            </a:br>
            <a:endParaRPr lang="en-US" sz="1800" dirty="0"/>
          </a:p>
          <a:p>
            <a:r>
              <a:rPr lang="en-US" sz="2800" dirty="0"/>
              <a:t>Inputs: Zip code or Address data </a:t>
            </a:r>
          </a:p>
          <a:p>
            <a:r>
              <a:rPr lang="en-US" sz="2800" dirty="0"/>
              <a:t>Outputs: JSON </a:t>
            </a:r>
            <a:r>
              <a:rPr lang="en-US" sz="2800" dirty="0">
                <a:latin typeface="Courier New" panose="02070309020205020404" pitchFamily="49" charset="0"/>
                <a:cs typeface="Courier New" panose="02070309020205020404" pitchFamily="49" charset="0"/>
              </a:rPr>
              <a:t>candidates</a:t>
            </a:r>
            <a:r>
              <a:rPr lang="en-US" sz="2800" dirty="0"/>
              <a:t> </a:t>
            </a:r>
          </a:p>
          <a:p>
            <a:r>
              <a:rPr lang="en-US" sz="2800" dirty="0"/>
              <a:t>PHP parses the output</a:t>
            </a:r>
            <a:br>
              <a:rPr lang="en-US" sz="2800" dirty="0"/>
            </a:br>
            <a:r>
              <a:rPr lang="en-US" sz="2000" dirty="0" err="1">
                <a:latin typeface="Courier New" panose="02070309020205020404" pitchFamily="49" charset="0"/>
                <a:cs typeface="Courier New" panose="02070309020205020404" pitchFamily="49" charset="0"/>
              </a:rPr>
              <a:t>file_get_contents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url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json_decode</a:t>
            </a:r>
            <a:r>
              <a:rPr lang="en-US" sz="2000" dirty="0">
                <a:latin typeface="Courier New" panose="02070309020205020404" pitchFamily="49" charset="0"/>
                <a:cs typeface="Courier New" panose="02070309020205020404" pitchFamily="49" charset="0"/>
              </a:rPr>
              <a:t>(json)</a:t>
            </a:r>
          </a:p>
          <a:p>
            <a:endParaRPr lang="en-US" sz="2400" dirty="0"/>
          </a:p>
        </p:txBody>
      </p:sp>
      <p:pic>
        <p:nvPicPr>
          <p:cNvPr id="3" name="Picture 4">
            <a:extLst>
              <a:ext uri="{FF2B5EF4-FFF2-40B4-BE49-F238E27FC236}">
                <a16:creationId xmlns:a16="http://schemas.microsoft.com/office/drawing/2014/main" id="{4F3BF7C4-E2FD-4CA6-BCFF-379985784A84}"/>
              </a:ext>
            </a:extLst>
          </p:cNvPr>
          <p:cNvPicPr>
            <a:picLocks noChangeAspect="1"/>
          </p:cNvPicPr>
          <p:nvPr/>
        </p:nvPicPr>
        <p:blipFill>
          <a:blip r:embed="rId3"/>
          <a:stretch>
            <a:fillRect/>
          </a:stretch>
        </p:blipFill>
        <p:spPr>
          <a:xfrm>
            <a:off x="7632695" y="1193185"/>
            <a:ext cx="1377775" cy="1544105"/>
          </a:xfrm>
          <a:prstGeom prst="rect">
            <a:avLst/>
          </a:prstGeom>
        </p:spPr>
      </p:pic>
      <p:pic>
        <p:nvPicPr>
          <p:cNvPr id="6" name="Picture 6">
            <a:extLst>
              <a:ext uri="{FF2B5EF4-FFF2-40B4-BE49-F238E27FC236}">
                <a16:creationId xmlns:a16="http://schemas.microsoft.com/office/drawing/2014/main" id="{BF933A7C-43D2-4FE3-A53B-E9001B7A4ACF}"/>
              </a:ext>
            </a:extLst>
          </p:cNvPr>
          <p:cNvPicPr>
            <a:picLocks noChangeAspect="1"/>
          </p:cNvPicPr>
          <p:nvPr/>
        </p:nvPicPr>
        <p:blipFill>
          <a:blip r:embed="rId4"/>
          <a:stretch>
            <a:fillRect/>
          </a:stretch>
        </p:blipFill>
        <p:spPr>
          <a:xfrm>
            <a:off x="7776899" y="4015518"/>
            <a:ext cx="1157269" cy="1176809"/>
          </a:xfrm>
          <a:prstGeom prst="rect">
            <a:avLst/>
          </a:prstGeom>
        </p:spPr>
      </p:pic>
      <p:pic>
        <p:nvPicPr>
          <p:cNvPr id="8" name="Picture 8">
            <a:extLst>
              <a:ext uri="{FF2B5EF4-FFF2-40B4-BE49-F238E27FC236}">
                <a16:creationId xmlns:a16="http://schemas.microsoft.com/office/drawing/2014/main" id="{7A6B7A1A-A3B9-45ED-A676-8561ED503281}"/>
              </a:ext>
            </a:extLst>
          </p:cNvPr>
          <p:cNvPicPr>
            <a:picLocks noChangeAspect="1"/>
          </p:cNvPicPr>
          <p:nvPr/>
        </p:nvPicPr>
        <p:blipFill>
          <a:blip r:embed="rId5"/>
          <a:stretch>
            <a:fillRect/>
          </a:stretch>
        </p:blipFill>
        <p:spPr>
          <a:xfrm>
            <a:off x="7665066" y="5189652"/>
            <a:ext cx="1380937" cy="748598"/>
          </a:xfrm>
          <a:prstGeom prst="rect">
            <a:avLst/>
          </a:prstGeom>
        </p:spPr>
      </p:pic>
    </p:spTree>
    <p:extLst>
      <p:ext uri="{BB962C8B-B14F-4D97-AF65-F5344CB8AC3E}">
        <p14:creationId xmlns:p14="http://schemas.microsoft.com/office/powerpoint/2010/main" val="1762751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p:txBody>
          <a:bodyPr/>
          <a:lstStyle/>
          <a:p>
            <a:r>
              <a:rPr lang="en-US" dirty="0"/>
              <a:t>ESRI</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457200" y="1600200"/>
            <a:ext cx="4754880" cy="4525963"/>
          </a:xfrm>
        </p:spPr>
        <p:txBody>
          <a:bodyPr>
            <a:normAutofit fontScale="92500" lnSpcReduction="10000"/>
          </a:bodyPr>
          <a:lstStyle/>
          <a:p>
            <a:r>
              <a:rPr lang="en-US" dirty="0"/>
              <a:t>The ESRI Composite Locator service is our core technology</a:t>
            </a:r>
          </a:p>
          <a:p>
            <a:r>
              <a:rPr lang="en-US" dirty="0"/>
              <a:t>By combining locators, we can rank them and insure that we can find the address</a:t>
            </a:r>
          </a:p>
          <a:p>
            <a:r>
              <a:rPr lang="en-US" dirty="0"/>
              <a:t>If we do not find the address, the locators will return possible matches</a:t>
            </a:r>
          </a:p>
        </p:txBody>
      </p:sp>
      <p:pic>
        <p:nvPicPr>
          <p:cNvPr id="5" name="Picture 4">
            <a:extLst>
              <a:ext uri="{FF2B5EF4-FFF2-40B4-BE49-F238E27FC236}">
                <a16:creationId xmlns:a16="http://schemas.microsoft.com/office/drawing/2014/main" id="{D4FDE896-8CD3-4382-8640-2B31BE0A1B75}"/>
              </a:ext>
            </a:extLst>
          </p:cNvPr>
          <p:cNvPicPr>
            <a:picLocks noChangeAspect="1"/>
          </p:cNvPicPr>
          <p:nvPr/>
        </p:nvPicPr>
        <p:blipFill>
          <a:blip r:embed="rId2"/>
          <a:stretch>
            <a:fillRect/>
          </a:stretch>
        </p:blipFill>
        <p:spPr>
          <a:xfrm>
            <a:off x="5109755" y="1379889"/>
            <a:ext cx="3361478" cy="4966584"/>
          </a:xfrm>
          <a:prstGeom prst="rect">
            <a:avLst/>
          </a:prstGeom>
        </p:spPr>
      </p:pic>
    </p:spTree>
    <p:extLst>
      <p:ext uri="{BB962C8B-B14F-4D97-AF65-F5344CB8AC3E}">
        <p14:creationId xmlns:p14="http://schemas.microsoft.com/office/powerpoint/2010/main" val="3979564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p:txBody>
          <a:bodyPr/>
          <a:lstStyle/>
          <a:p>
            <a:r>
              <a:rPr lang="en-US" dirty="0"/>
              <a:t>ESRI</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457200" y="1796461"/>
            <a:ext cx="4637314" cy="3566688"/>
          </a:xfrm>
        </p:spPr>
        <p:txBody>
          <a:bodyPr>
            <a:normAutofit fontScale="92500"/>
          </a:bodyPr>
          <a:lstStyle/>
          <a:p>
            <a:r>
              <a:rPr lang="en-US" dirty="0"/>
              <a:t>When building a composite locator, each locator has specific address fields that it defines. Those names will be used in the PHP and JSON references.</a:t>
            </a:r>
          </a:p>
        </p:txBody>
      </p:sp>
      <p:pic>
        <p:nvPicPr>
          <p:cNvPr id="5" name="Picture 4">
            <a:extLst>
              <a:ext uri="{FF2B5EF4-FFF2-40B4-BE49-F238E27FC236}">
                <a16:creationId xmlns:a16="http://schemas.microsoft.com/office/drawing/2014/main" id="{92219B84-D901-43C5-9F73-8E783A52D47B}"/>
              </a:ext>
            </a:extLst>
          </p:cNvPr>
          <p:cNvPicPr>
            <a:picLocks noChangeAspect="1"/>
          </p:cNvPicPr>
          <p:nvPr/>
        </p:nvPicPr>
        <p:blipFill>
          <a:blip r:embed="rId2"/>
          <a:stretch>
            <a:fillRect/>
          </a:stretch>
        </p:blipFill>
        <p:spPr>
          <a:xfrm>
            <a:off x="5274084" y="1982197"/>
            <a:ext cx="3638095" cy="3380952"/>
          </a:xfrm>
          <a:prstGeom prst="rect">
            <a:avLst/>
          </a:prstGeom>
        </p:spPr>
      </p:pic>
    </p:spTree>
    <p:extLst>
      <p:ext uri="{BB962C8B-B14F-4D97-AF65-F5344CB8AC3E}">
        <p14:creationId xmlns:p14="http://schemas.microsoft.com/office/powerpoint/2010/main" val="837706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p:txBody>
          <a:bodyPr/>
          <a:lstStyle/>
          <a:p>
            <a:r>
              <a:rPr lang="en-US" dirty="0"/>
              <a:t>ESRI REST Service</a:t>
            </a:r>
          </a:p>
        </p:txBody>
      </p:sp>
      <p:pic>
        <p:nvPicPr>
          <p:cNvPr id="6" name="Picture 5">
            <a:extLst>
              <a:ext uri="{FF2B5EF4-FFF2-40B4-BE49-F238E27FC236}">
                <a16:creationId xmlns:a16="http://schemas.microsoft.com/office/drawing/2014/main" id="{2A28CEAD-0D29-4770-AF00-BF9D8EE5F999}"/>
              </a:ext>
            </a:extLst>
          </p:cNvPr>
          <p:cNvPicPr>
            <a:picLocks noChangeAspect="1"/>
          </p:cNvPicPr>
          <p:nvPr/>
        </p:nvPicPr>
        <p:blipFill>
          <a:blip r:embed="rId2"/>
          <a:stretch>
            <a:fillRect/>
          </a:stretch>
        </p:blipFill>
        <p:spPr>
          <a:xfrm>
            <a:off x="902526" y="1231615"/>
            <a:ext cx="6926565" cy="3471984"/>
          </a:xfrm>
          <a:prstGeom prst="rect">
            <a:avLst/>
          </a:prstGeom>
        </p:spPr>
      </p:pic>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653143" y="4273632"/>
            <a:ext cx="7291449" cy="1640280"/>
          </a:xfrm>
          <a:solidFill>
            <a:schemeClr val="bg1"/>
          </a:solidFill>
        </p:spPr>
        <p:txBody>
          <a:bodyPr>
            <a:normAutofit fontScale="77500" lnSpcReduction="20000"/>
          </a:bodyPr>
          <a:lstStyle/>
          <a:p>
            <a:r>
              <a:rPr lang="en-US" dirty="0"/>
              <a:t>Here is the home page of our core technology. Notice the Login, Help and API Reference links. </a:t>
            </a:r>
          </a:p>
          <a:p>
            <a:r>
              <a:rPr lang="en-US" dirty="0"/>
              <a:t>The JSON and SOAP links give the same information but in their applicable formats.</a:t>
            </a:r>
          </a:p>
        </p:txBody>
      </p:sp>
    </p:spTree>
    <p:extLst>
      <p:ext uri="{BB962C8B-B14F-4D97-AF65-F5344CB8AC3E}">
        <p14:creationId xmlns:p14="http://schemas.microsoft.com/office/powerpoint/2010/main" val="502536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p:txBody>
          <a:bodyPr/>
          <a:lstStyle/>
          <a:p>
            <a:r>
              <a:rPr lang="en-US" dirty="0"/>
              <a:t>ESRI &amp; JSON Fields</a:t>
            </a:r>
          </a:p>
        </p:txBody>
      </p:sp>
      <p:pic>
        <p:nvPicPr>
          <p:cNvPr id="5" name="Picture 4">
            <a:extLst>
              <a:ext uri="{FF2B5EF4-FFF2-40B4-BE49-F238E27FC236}">
                <a16:creationId xmlns:a16="http://schemas.microsoft.com/office/drawing/2014/main" id="{F8ED8C46-C1C5-48E4-BF48-D96398512024}"/>
              </a:ext>
            </a:extLst>
          </p:cNvPr>
          <p:cNvPicPr>
            <a:picLocks noChangeAspect="1"/>
          </p:cNvPicPr>
          <p:nvPr/>
        </p:nvPicPr>
        <p:blipFill>
          <a:blip r:embed="rId2"/>
          <a:stretch>
            <a:fillRect/>
          </a:stretch>
        </p:blipFill>
        <p:spPr>
          <a:xfrm>
            <a:off x="4979540" y="1600200"/>
            <a:ext cx="4164460" cy="2812975"/>
          </a:xfrm>
          <a:prstGeom prst="rect">
            <a:avLst/>
          </a:prstGeom>
        </p:spPr>
      </p:pic>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37348" y="1600200"/>
            <a:ext cx="5122482" cy="4525963"/>
          </a:xfrm>
        </p:spPr>
        <p:txBody>
          <a:bodyPr>
            <a:normAutofit fontScale="92500"/>
          </a:bodyPr>
          <a:lstStyle/>
          <a:p>
            <a:r>
              <a:rPr lang="en-US" dirty="0"/>
              <a:t>We will need the “</a:t>
            </a:r>
            <a:r>
              <a:rPr lang="en-US" dirty="0" err="1"/>
              <a:t>User_fld</a:t>
            </a:r>
            <a:r>
              <a:rPr lang="en-US" dirty="0"/>
              <a:t>” defined when the locator is created. Our locator returns FIPS or ZIP9 values in this field</a:t>
            </a:r>
          </a:p>
          <a:p>
            <a:r>
              <a:rPr lang="en-US" dirty="0"/>
              <a:t>This will be used later on in the PHP to acknowledge that we have Address results.</a:t>
            </a:r>
          </a:p>
        </p:txBody>
      </p:sp>
      <p:pic>
        <p:nvPicPr>
          <p:cNvPr id="19" name="Picture 18">
            <a:extLst>
              <a:ext uri="{FF2B5EF4-FFF2-40B4-BE49-F238E27FC236}">
                <a16:creationId xmlns:a16="http://schemas.microsoft.com/office/drawing/2014/main" id="{70F18D28-1CB5-4CB8-B1E8-D1408732E13F}"/>
              </a:ext>
            </a:extLst>
          </p:cNvPr>
          <p:cNvPicPr>
            <a:picLocks noChangeAspect="1"/>
          </p:cNvPicPr>
          <p:nvPr/>
        </p:nvPicPr>
        <p:blipFill rotWithShape="1">
          <a:blip r:embed="rId3"/>
          <a:srcRect r="6803"/>
          <a:stretch/>
        </p:blipFill>
        <p:spPr>
          <a:xfrm>
            <a:off x="5028279" y="4413175"/>
            <a:ext cx="4115721" cy="1174633"/>
          </a:xfrm>
          <a:prstGeom prst="rect">
            <a:avLst/>
          </a:prstGeom>
        </p:spPr>
      </p:pic>
      <p:pic>
        <p:nvPicPr>
          <p:cNvPr id="9" name="Picture 8">
            <a:extLst>
              <a:ext uri="{FF2B5EF4-FFF2-40B4-BE49-F238E27FC236}">
                <a16:creationId xmlns:a16="http://schemas.microsoft.com/office/drawing/2014/main" id="{33242481-BFBF-4682-9F7D-217536D3494B}"/>
              </a:ext>
            </a:extLst>
          </p:cNvPr>
          <p:cNvPicPr>
            <a:picLocks noChangeAspect="1"/>
          </p:cNvPicPr>
          <p:nvPr/>
        </p:nvPicPr>
        <p:blipFill rotWithShape="1">
          <a:blip r:embed="rId4"/>
          <a:srcRect l="-33833" t="-553" r="33833" b="553"/>
          <a:stretch/>
        </p:blipFill>
        <p:spPr>
          <a:xfrm>
            <a:off x="4948175" y="3614525"/>
            <a:ext cx="4105848" cy="1962424"/>
          </a:xfrm>
          <a:prstGeom prst="rect">
            <a:avLst/>
          </a:prstGeom>
        </p:spPr>
      </p:pic>
      <p:sp>
        <p:nvSpPr>
          <p:cNvPr id="11" name="Oval 10">
            <a:extLst>
              <a:ext uri="{FF2B5EF4-FFF2-40B4-BE49-F238E27FC236}">
                <a16:creationId xmlns:a16="http://schemas.microsoft.com/office/drawing/2014/main" id="{30940C93-EEFA-45C0-AE1F-214CBE79FC6A}"/>
              </a:ext>
            </a:extLst>
          </p:cNvPr>
          <p:cNvSpPr/>
          <p:nvPr/>
        </p:nvSpPr>
        <p:spPr>
          <a:xfrm>
            <a:off x="6322423" y="4911634"/>
            <a:ext cx="1254034" cy="5355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C5DC84F-D0F4-47D0-B5C2-3FCF96831D72}"/>
              </a:ext>
            </a:extLst>
          </p:cNvPr>
          <p:cNvCxnSpPr>
            <a:cxnSpLocks/>
          </p:cNvCxnSpPr>
          <p:nvPr/>
        </p:nvCxnSpPr>
        <p:spPr>
          <a:xfrm flipH="1">
            <a:off x="5503404" y="3797087"/>
            <a:ext cx="1075630" cy="14607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388B8CD-F0BF-4F9A-AB36-402C3275E9B6}"/>
              </a:ext>
            </a:extLst>
          </p:cNvPr>
          <p:cNvCxnSpPr>
            <a:cxnSpLocks/>
          </p:cNvCxnSpPr>
          <p:nvPr/>
        </p:nvCxnSpPr>
        <p:spPr>
          <a:xfrm flipH="1" flipV="1">
            <a:off x="5503404" y="5421693"/>
            <a:ext cx="1075632" cy="155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101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4212B-2200-4C4E-8C3B-B621807DDB7E}"/>
              </a:ext>
            </a:extLst>
          </p:cNvPr>
          <p:cNvPicPr>
            <a:picLocks noChangeAspect="1"/>
          </p:cNvPicPr>
          <p:nvPr/>
        </p:nvPicPr>
        <p:blipFill>
          <a:blip r:embed="rId2"/>
          <a:stretch>
            <a:fillRect/>
          </a:stretch>
        </p:blipFill>
        <p:spPr>
          <a:xfrm>
            <a:off x="628099" y="846138"/>
            <a:ext cx="7887801" cy="1543265"/>
          </a:xfrm>
          <a:prstGeom prst="rect">
            <a:avLst/>
          </a:prstGeom>
        </p:spPr>
      </p:pic>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solidFill>
            <a:schemeClr val="bg1"/>
          </a:solidFill>
        </p:spPr>
        <p:txBody>
          <a:bodyPr/>
          <a:lstStyle/>
          <a:p>
            <a:r>
              <a:rPr lang="en-US" dirty="0"/>
              <a:t>ESRI REST Service</a:t>
            </a:r>
          </a:p>
        </p:txBody>
      </p:sp>
      <p:pic>
        <p:nvPicPr>
          <p:cNvPr id="8" name="Picture 7">
            <a:extLst>
              <a:ext uri="{FF2B5EF4-FFF2-40B4-BE49-F238E27FC236}">
                <a16:creationId xmlns:a16="http://schemas.microsoft.com/office/drawing/2014/main" id="{FEE980F3-2B42-4462-B953-5F2B38FE1146}"/>
              </a:ext>
            </a:extLst>
          </p:cNvPr>
          <p:cNvPicPr>
            <a:picLocks noChangeAspect="1"/>
          </p:cNvPicPr>
          <p:nvPr/>
        </p:nvPicPr>
        <p:blipFill>
          <a:blip r:embed="rId3"/>
          <a:stretch>
            <a:fillRect/>
          </a:stretch>
        </p:blipFill>
        <p:spPr>
          <a:xfrm>
            <a:off x="628099" y="2389403"/>
            <a:ext cx="7020905" cy="2943636"/>
          </a:xfrm>
          <a:prstGeom prst="rect">
            <a:avLst/>
          </a:prstGeom>
        </p:spPr>
      </p:pic>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4132613" y="3361168"/>
            <a:ext cx="4928260" cy="2707574"/>
          </a:xfrm>
          <a:solidFill>
            <a:schemeClr val="bg1"/>
          </a:solidFill>
        </p:spPr>
        <p:txBody>
          <a:bodyPr>
            <a:normAutofit lnSpcReduction="10000"/>
          </a:bodyPr>
          <a:lstStyle/>
          <a:p>
            <a:r>
              <a:rPr lang="en-US" sz="2400" dirty="0"/>
              <a:t>We will use the </a:t>
            </a:r>
            <a:r>
              <a:rPr lang="en-US" sz="2400" b="1" dirty="0"/>
              <a:t>Find Address Candidates</a:t>
            </a:r>
            <a:r>
              <a:rPr lang="en-US" sz="2400" dirty="0"/>
              <a:t> in the call from PHP similar to this form page provided by this service.</a:t>
            </a:r>
          </a:p>
          <a:p>
            <a:r>
              <a:rPr lang="en-US" sz="2400" dirty="0"/>
              <a:t>You can use this from page to build your own query strings or test the results outside the PHP.</a:t>
            </a:r>
          </a:p>
          <a:p>
            <a:endParaRPr lang="en-US" dirty="0"/>
          </a:p>
        </p:txBody>
      </p:sp>
      <p:sp>
        <p:nvSpPr>
          <p:cNvPr id="9" name="Oval 8">
            <a:extLst>
              <a:ext uri="{FF2B5EF4-FFF2-40B4-BE49-F238E27FC236}">
                <a16:creationId xmlns:a16="http://schemas.microsoft.com/office/drawing/2014/main" id="{BDD07F01-73DB-4A41-B423-B69E7618F6E5}"/>
              </a:ext>
            </a:extLst>
          </p:cNvPr>
          <p:cNvSpPr/>
          <p:nvPr/>
        </p:nvSpPr>
        <p:spPr>
          <a:xfrm>
            <a:off x="2470068" y="1540355"/>
            <a:ext cx="1840675" cy="38344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9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648668"/>
          </a:xfrm>
        </p:spPr>
        <p:txBody>
          <a:bodyPr>
            <a:normAutofit fontScale="90000"/>
          </a:bodyPr>
          <a:lstStyle/>
          <a:p>
            <a:endParaRPr lang="en-US" dirty="0"/>
          </a:p>
        </p:txBody>
      </p:sp>
      <p:pic>
        <p:nvPicPr>
          <p:cNvPr id="5" name="Picture 4">
            <a:extLst>
              <a:ext uri="{FF2B5EF4-FFF2-40B4-BE49-F238E27FC236}">
                <a16:creationId xmlns:a16="http://schemas.microsoft.com/office/drawing/2014/main" id="{7FB876BC-AE4E-4604-BB9A-8CD42F48A2FB}"/>
              </a:ext>
            </a:extLst>
          </p:cNvPr>
          <p:cNvPicPr>
            <a:picLocks noChangeAspect="1"/>
          </p:cNvPicPr>
          <p:nvPr/>
        </p:nvPicPr>
        <p:blipFill>
          <a:blip r:embed="rId2"/>
          <a:stretch>
            <a:fillRect/>
          </a:stretch>
        </p:blipFill>
        <p:spPr>
          <a:xfrm>
            <a:off x="344632" y="70264"/>
            <a:ext cx="8496300" cy="5334000"/>
          </a:xfrm>
          <a:prstGeom prst="rect">
            <a:avLst/>
          </a:prstGeom>
        </p:spPr>
      </p:pic>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246413" y="4712527"/>
            <a:ext cx="8651174" cy="1383474"/>
          </a:xfrm>
        </p:spPr>
        <p:txBody>
          <a:bodyPr>
            <a:normAutofit/>
          </a:bodyPr>
          <a:lstStyle/>
          <a:p>
            <a:r>
              <a:rPr lang="en-US" dirty="0"/>
              <a:t>We can use Address or Zip Code input data to determine our tax rates.</a:t>
            </a:r>
          </a:p>
        </p:txBody>
      </p:sp>
    </p:spTree>
    <p:extLst>
      <p:ext uri="{BB962C8B-B14F-4D97-AF65-F5344CB8AC3E}">
        <p14:creationId xmlns:p14="http://schemas.microsoft.com/office/powerpoint/2010/main" val="4076121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568510"/>
          </a:xfrm>
        </p:spPr>
        <p:txBody>
          <a:bodyPr>
            <a:normAutofit fontScale="90000"/>
          </a:bodyPr>
          <a:lstStyle/>
          <a:p>
            <a:r>
              <a:rPr lang="en-US" dirty="0"/>
              <a:t>PHP</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160961" y="4030185"/>
            <a:ext cx="8818065" cy="1747158"/>
          </a:xfrm>
          <a:solidFill>
            <a:schemeClr val="bg1"/>
          </a:solidFill>
        </p:spPr>
        <p:txBody>
          <a:bodyPr>
            <a:normAutofit fontScale="77500" lnSpcReduction="20000"/>
          </a:bodyPr>
          <a:lstStyle/>
          <a:p>
            <a:r>
              <a:rPr lang="en-US" dirty="0"/>
              <a:t>We build and encode the query string with the requested Address input. </a:t>
            </a:r>
          </a:p>
          <a:p>
            <a:r>
              <a:rPr lang="en-US" dirty="0"/>
              <a:t>We use </a:t>
            </a:r>
            <a:r>
              <a:rPr lang="en-US" dirty="0" err="1">
                <a:latin typeface="Courier New" panose="02070309020205020404" pitchFamily="49" charset="0"/>
                <a:cs typeface="Courier New" panose="02070309020205020404" pitchFamily="49" charset="0"/>
              </a:rPr>
              <a:t>file_get_contents</a:t>
            </a:r>
            <a:r>
              <a:rPr lang="en-US" dirty="0"/>
              <a:t> to send the query string, get the response and </a:t>
            </a:r>
            <a:r>
              <a:rPr lang="en-US" dirty="0" err="1">
                <a:latin typeface="Courier New" panose="02070309020205020404" pitchFamily="49" charset="0"/>
                <a:cs typeface="Courier New" panose="02070309020205020404" pitchFamily="49" charset="0"/>
              </a:rPr>
              <a:t>json_decode</a:t>
            </a:r>
            <a:r>
              <a:rPr lang="en-US" dirty="0">
                <a:latin typeface="Courier New" panose="02070309020205020404" pitchFamily="49" charset="0"/>
                <a:cs typeface="Courier New" panose="02070309020205020404" pitchFamily="49" charset="0"/>
              </a:rPr>
              <a:t> </a:t>
            </a:r>
            <a:r>
              <a:rPr lang="en-US" dirty="0"/>
              <a:t>to decode the response into an associative array.</a:t>
            </a:r>
          </a:p>
        </p:txBody>
      </p:sp>
      <p:pic>
        <p:nvPicPr>
          <p:cNvPr id="8" name="Picture 7">
            <a:extLst>
              <a:ext uri="{FF2B5EF4-FFF2-40B4-BE49-F238E27FC236}">
                <a16:creationId xmlns:a16="http://schemas.microsoft.com/office/drawing/2014/main" id="{C9C95AC8-92A5-41D4-BF24-B9E1CF5A7FF2}"/>
              </a:ext>
            </a:extLst>
          </p:cNvPr>
          <p:cNvPicPr>
            <a:picLocks noChangeAspect="1"/>
          </p:cNvPicPr>
          <p:nvPr/>
        </p:nvPicPr>
        <p:blipFill>
          <a:blip r:embed="rId2"/>
          <a:stretch>
            <a:fillRect/>
          </a:stretch>
        </p:blipFill>
        <p:spPr>
          <a:xfrm>
            <a:off x="160961" y="944087"/>
            <a:ext cx="8818065" cy="2974769"/>
          </a:xfrm>
          <a:prstGeom prst="rect">
            <a:avLst/>
          </a:prstGeom>
        </p:spPr>
      </p:pic>
    </p:spTree>
    <p:extLst>
      <p:ext uri="{BB962C8B-B14F-4D97-AF65-F5344CB8AC3E}">
        <p14:creationId xmlns:p14="http://schemas.microsoft.com/office/powerpoint/2010/main" val="350662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651265"/>
          </a:xfrm>
          <a:solidFill>
            <a:schemeClr val="bg1"/>
          </a:solidFill>
        </p:spPr>
        <p:txBody>
          <a:bodyPr>
            <a:normAutofit fontScale="90000"/>
          </a:bodyPr>
          <a:lstStyle/>
          <a:p>
            <a:r>
              <a:rPr lang="en-US" dirty="0"/>
              <a:t>ESRI REST Service JSON &amp; PHP</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3902926" y="1242851"/>
            <a:ext cx="5134195" cy="1776824"/>
          </a:xfrm>
          <a:solidFill>
            <a:schemeClr val="bg1"/>
          </a:solidFill>
        </p:spPr>
        <p:txBody>
          <a:bodyPr>
            <a:normAutofit fontScale="92500"/>
          </a:bodyPr>
          <a:lstStyle/>
          <a:p>
            <a:r>
              <a:rPr lang="en-US" sz="2400" dirty="0"/>
              <a:t>By using [GET] submit with the form manually in the REST service and select JSON output, we can see the </a:t>
            </a:r>
            <a:r>
              <a:rPr lang="en-US" sz="2400" b="1" dirty="0"/>
              <a:t>candidates</a:t>
            </a:r>
            <a:r>
              <a:rPr lang="en-US" sz="2400" dirty="0"/>
              <a:t> returned by the JSON. Here are the PHP references below. </a:t>
            </a:r>
          </a:p>
          <a:p>
            <a:endParaRPr lang="en-US" dirty="0"/>
          </a:p>
        </p:txBody>
      </p:sp>
      <p:pic>
        <p:nvPicPr>
          <p:cNvPr id="15" name="Picture 14">
            <a:extLst>
              <a:ext uri="{FF2B5EF4-FFF2-40B4-BE49-F238E27FC236}">
                <a16:creationId xmlns:a16="http://schemas.microsoft.com/office/drawing/2014/main" id="{F900928C-75B1-45B5-A3DB-7781D40CCA5E}"/>
              </a:ext>
            </a:extLst>
          </p:cNvPr>
          <p:cNvPicPr>
            <a:picLocks noChangeAspect="1"/>
          </p:cNvPicPr>
          <p:nvPr/>
        </p:nvPicPr>
        <p:blipFill>
          <a:blip r:embed="rId2"/>
          <a:stretch>
            <a:fillRect/>
          </a:stretch>
        </p:blipFill>
        <p:spPr>
          <a:xfrm>
            <a:off x="106879" y="1242850"/>
            <a:ext cx="3850088" cy="3721035"/>
          </a:xfrm>
          <a:prstGeom prst="rect">
            <a:avLst/>
          </a:prstGeom>
        </p:spPr>
      </p:pic>
      <p:sp>
        <p:nvSpPr>
          <p:cNvPr id="11" name="Oval 10">
            <a:extLst>
              <a:ext uri="{FF2B5EF4-FFF2-40B4-BE49-F238E27FC236}">
                <a16:creationId xmlns:a16="http://schemas.microsoft.com/office/drawing/2014/main" id="{225DD17E-6783-4723-86A8-FA68262D2775}"/>
              </a:ext>
            </a:extLst>
          </p:cNvPr>
          <p:cNvSpPr/>
          <p:nvPr/>
        </p:nvSpPr>
        <p:spPr>
          <a:xfrm>
            <a:off x="254218" y="2178763"/>
            <a:ext cx="1638016" cy="341230"/>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B0D7632-2AC6-4CE0-B238-F35A44D718D2}"/>
              </a:ext>
            </a:extLst>
          </p:cNvPr>
          <p:cNvPicPr>
            <a:picLocks noChangeAspect="1"/>
          </p:cNvPicPr>
          <p:nvPr/>
        </p:nvPicPr>
        <p:blipFill>
          <a:blip r:embed="rId3"/>
          <a:stretch>
            <a:fillRect/>
          </a:stretch>
        </p:blipFill>
        <p:spPr>
          <a:xfrm>
            <a:off x="3127275" y="3564505"/>
            <a:ext cx="6016725" cy="2367592"/>
          </a:xfrm>
          <a:prstGeom prst="rect">
            <a:avLst/>
          </a:prstGeom>
        </p:spPr>
      </p:pic>
      <p:sp>
        <p:nvSpPr>
          <p:cNvPr id="17" name="Oval 16">
            <a:extLst>
              <a:ext uri="{FF2B5EF4-FFF2-40B4-BE49-F238E27FC236}">
                <a16:creationId xmlns:a16="http://schemas.microsoft.com/office/drawing/2014/main" id="{FAAC81B7-C71F-4C2E-B124-BD4435230166}"/>
              </a:ext>
            </a:extLst>
          </p:cNvPr>
          <p:cNvSpPr/>
          <p:nvPr/>
        </p:nvSpPr>
        <p:spPr>
          <a:xfrm>
            <a:off x="6662837" y="5439431"/>
            <a:ext cx="1638015" cy="341230"/>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88E23F5-ED2D-4AFA-8D89-03B0F55ADDE7}"/>
              </a:ext>
            </a:extLst>
          </p:cNvPr>
          <p:cNvSpPr/>
          <p:nvPr/>
        </p:nvSpPr>
        <p:spPr>
          <a:xfrm>
            <a:off x="5226451" y="3785224"/>
            <a:ext cx="1638016" cy="341230"/>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3845950-55FE-4309-B1A5-0EE46DF750A7}"/>
              </a:ext>
            </a:extLst>
          </p:cNvPr>
          <p:cNvSpPr/>
          <p:nvPr/>
        </p:nvSpPr>
        <p:spPr>
          <a:xfrm>
            <a:off x="854518" y="3595590"/>
            <a:ext cx="1638015" cy="341230"/>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0CB51E4-26EE-4B4F-9649-582F82E6321B}"/>
              </a:ext>
            </a:extLst>
          </p:cNvPr>
          <p:cNvSpPr/>
          <p:nvPr/>
        </p:nvSpPr>
        <p:spPr>
          <a:xfrm>
            <a:off x="1066293" y="4021122"/>
            <a:ext cx="1638015" cy="341230"/>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842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651265"/>
          </a:xfrm>
          <a:solidFill>
            <a:schemeClr val="bg1"/>
          </a:solidFill>
        </p:spPr>
        <p:txBody>
          <a:bodyPr>
            <a:normAutofit fontScale="90000"/>
          </a:bodyPr>
          <a:lstStyle/>
          <a:p>
            <a:r>
              <a:rPr lang="en-US" dirty="0"/>
              <a:t>ESRI REST Service JSON &amp; PHP</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3902926" y="1242851"/>
            <a:ext cx="5134195" cy="1776824"/>
          </a:xfrm>
          <a:solidFill>
            <a:schemeClr val="bg1"/>
          </a:solidFill>
        </p:spPr>
        <p:txBody>
          <a:bodyPr>
            <a:normAutofit fontScale="92500" lnSpcReduction="20000"/>
          </a:bodyPr>
          <a:lstStyle/>
          <a:p>
            <a:r>
              <a:rPr lang="en-US" sz="2400" dirty="0"/>
              <a:t>By using [GET] submit with the form manually in the REST service and select JSON output, we can see the </a:t>
            </a:r>
            <a:r>
              <a:rPr lang="en-US" sz="2400" b="1" dirty="0"/>
              <a:t>x and y location</a:t>
            </a:r>
            <a:r>
              <a:rPr lang="en-US" sz="2400" dirty="0"/>
              <a:t> returned by the JSON. Here are the PHP references below. </a:t>
            </a:r>
          </a:p>
          <a:p>
            <a:endParaRPr lang="en-US" dirty="0"/>
          </a:p>
        </p:txBody>
      </p:sp>
      <p:pic>
        <p:nvPicPr>
          <p:cNvPr id="15" name="Picture 14">
            <a:extLst>
              <a:ext uri="{FF2B5EF4-FFF2-40B4-BE49-F238E27FC236}">
                <a16:creationId xmlns:a16="http://schemas.microsoft.com/office/drawing/2014/main" id="{F900928C-75B1-45B5-A3DB-7781D40CCA5E}"/>
              </a:ext>
            </a:extLst>
          </p:cNvPr>
          <p:cNvPicPr>
            <a:picLocks noChangeAspect="1"/>
          </p:cNvPicPr>
          <p:nvPr/>
        </p:nvPicPr>
        <p:blipFill>
          <a:blip r:embed="rId2"/>
          <a:stretch>
            <a:fillRect/>
          </a:stretch>
        </p:blipFill>
        <p:spPr>
          <a:xfrm>
            <a:off x="106879" y="1242850"/>
            <a:ext cx="3850088" cy="3721035"/>
          </a:xfrm>
          <a:prstGeom prst="rect">
            <a:avLst/>
          </a:prstGeom>
        </p:spPr>
      </p:pic>
      <p:sp>
        <p:nvSpPr>
          <p:cNvPr id="11" name="Oval 10">
            <a:extLst>
              <a:ext uri="{FF2B5EF4-FFF2-40B4-BE49-F238E27FC236}">
                <a16:creationId xmlns:a16="http://schemas.microsoft.com/office/drawing/2014/main" id="{225DD17E-6783-4723-86A8-FA68262D2775}"/>
              </a:ext>
            </a:extLst>
          </p:cNvPr>
          <p:cNvSpPr/>
          <p:nvPr/>
        </p:nvSpPr>
        <p:spPr>
          <a:xfrm>
            <a:off x="783906" y="2873828"/>
            <a:ext cx="1638016" cy="217663"/>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B0D7632-2AC6-4CE0-B238-F35A44D718D2}"/>
              </a:ext>
            </a:extLst>
          </p:cNvPr>
          <p:cNvPicPr>
            <a:picLocks noChangeAspect="1"/>
          </p:cNvPicPr>
          <p:nvPr/>
        </p:nvPicPr>
        <p:blipFill>
          <a:blip r:embed="rId3"/>
          <a:stretch>
            <a:fillRect/>
          </a:stretch>
        </p:blipFill>
        <p:spPr>
          <a:xfrm>
            <a:off x="3127275" y="3564505"/>
            <a:ext cx="6016725" cy="2367592"/>
          </a:xfrm>
          <a:prstGeom prst="rect">
            <a:avLst/>
          </a:prstGeom>
        </p:spPr>
      </p:pic>
      <p:sp>
        <p:nvSpPr>
          <p:cNvPr id="18" name="Oval 17">
            <a:extLst>
              <a:ext uri="{FF2B5EF4-FFF2-40B4-BE49-F238E27FC236}">
                <a16:creationId xmlns:a16="http://schemas.microsoft.com/office/drawing/2014/main" id="{C88E23F5-ED2D-4AFA-8D89-03B0F55ADDE7}"/>
              </a:ext>
            </a:extLst>
          </p:cNvPr>
          <p:cNvSpPr/>
          <p:nvPr/>
        </p:nvSpPr>
        <p:spPr>
          <a:xfrm>
            <a:off x="4571999" y="4969601"/>
            <a:ext cx="2405363" cy="645548"/>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3845950-55FE-4309-B1A5-0EE46DF750A7}"/>
              </a:ext>
            </a:extLst>
          </p:cNvPr>
          <p:cNvSpPr/>
          <p:nvPr/>
        </p:nvSpPr>
        <p:spPr>
          <a:xfrm>
            <a:off x="1175148" y="3052910"/>
            <a:ext cx="855532" cy="426746"/>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877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7616" y="136093"/>
            <a:ext cx="8229600" cy="1143000"/>
          </a:xfrm>
        </p:spPr>
        <p:txBody>
          <a:bodyPr/>
          <a:lstStyle/>
          <a:p>
            <a:r>
              <a:rPr lang="en-US" dirty="0"/>
              <a:t>Three W's</a:t>
            </a:r>
          </a:p>
        </p:txBody>
      </p:sp>
      <p:sp>
        <p:nvSpPr>
          <p:cNvPr id="2" name="Content Placeholder 1"/>
          <p:cNvSpPr>
            <a:spLocks noGrp="1"/>
          </p:cNvSpPr>
          <p:nvPr>
            <p:ph idx="1"/>
          </p:nvPr>
        </p:nvSpPr>
        <p:spPr>
          <a:xfrm>
            <a:off x="420628" y="1278130"/>
            <a:ext cx="8587576" cy="4664508"/>
          </a:xfrm>
        </p:spPr>
        <p:txBody>
          <a:bodyPr vert="horz" lIns="91440" tIns="45720" rIns="91440" bIns="45720" rtlCol="0" anchor="t">
            <a:noAutofit/>
          </a:bodyPr>
          <a:lstStyle/>
          <a:p>
            <a:r>
              <a:rPr lang="en-US" sz="3600" dirty="0"/>
              <a:t>Why are we using this online Geocoder to calculate sales taxes? </a:t>
            </a:r>
          </a:p>
          <a:p>
            <a:endParaRPr lang="en-US" sz="3600" dirty="0"/>
          </a:p>
          <a:p>
            <a:r>
              <a:rPr lang="en-US" sz="3600" dirty="0"/>
              <a:t>What is this technology?  </a:t>
            </a:r>
          </a:p>
          <a:p>
            <a:endParaRPr lang="en-US" sz="3600" dirty="0"/>
          </a:p>
          <a:p>
            <a:r>
              <a:rPr lang="en-US" sz="3600" dirty="0"/>
              <a:t>Where do we get the elements to recreate this? </a:t>
            </a:r>
          </a:p>
        </p:txBody>
      </p:sp>
    </p:spTree>
    <p:extLst>
      <p:ext uri="{BB962C8B-B14F-4D97-AF65-F5344CB8AC3E}">
        <p14:creationId xmlns:p14="http://schemas.microsoft.com/office/powerpoint/2010/main" val="3655898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669450"/>
          </a:xfrm>
        </p:spPr>
        <p:txBody>
          <a:bodyPr>
            <a:normAutofit fontScale="90000"/>
          </a:bodyPr>
          <a:lstStyle/>
          <a:p>
            <a:r>
              <a:rPr lang="en-US" dirty="0"/>
              <a:t>ESRI REST Service</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346233" y="4583875"/>
            <a:ext cx="7966494" cy="1223159"/>
          </a:xfrm>
          <a:solidFill>
            <a:schemeClr val="bg1"/>
          </a:solidFill>
        </p:spPr>
        <p:txBody>
          <a:bodyPr>
            <a:normAutofit fontScale="85000" lnSpcReduction="10000"/>
          </a:bodyPr>
          <a:lstStyle/>
          <a:p>
            <a:r>
              <a:rPr lang="en-US" dirty="0"/>
              <a:t>The resulting </a:t>
            </a:r>
            <a:r>
              <a:rPr lang="en-US" dirty="0" err="1">
                <a:latin typeface="Courier New" panose="02070309020205020404" pitchFamily="49" charset="0"/>
                <a:cs typeface="Courier New" panose="02070309020205020404" pitchFamily="49" charset="0"/>
              </a:rPr>
              <a:t>json_decode</a:t>
            </a:r>
            <a:r>
              <a:rPr lang="en-US" dirty="0">
                <a:latin typeface="Courier New" panose="02070309020205020404" pitchFamily="49" charset="0"/>
                <a:cs typeface="Courier New" panose="02070309020205020404" pitchFamily="49" charset="0"/>
              </a:rPr>
              <a:t> </a:t>
            </a:r>
            <a:r>
              <a:rPr lang="en-US" dirty="0"/>
              <a:t>PHP function will return and X and Y that we will then use in the Boundary REST service via the Identify.</a:t>
            </a:r>
          </a:p>
        </p:txBody>
      </p:sp>
      <p:pic>
        <p:nvPicPr>
          <p:cNvPr id="5" name="Picture 4">
            <a:extLst>
              <a:ext uri="{FF2B5EF4-FFF2-40B4-BE49-F238E27FC236}">
                <a16:creationId xmlns:a16="http://schemas.microsoft.com/office/drawing/2014/main" id="{B6741686-DC1D-4EDF-BFF1-D1F7FC6A7C72}"/>
              </a:ext>
            </a:extLst>
          </p:cNvPr>
          <p:cNvPicPr>
            <a:picLocks noChangeAspect="1"/>
          </p:cNvPicPr>
          <p:nvPr/>
        </p:nvPicPr>
        <p:blipFill>
          <a:blip r:embed="rId2"/>
          <a:stretch>
            <a:fillRect/>
          </a:stretch>
        </p:blipFill>
        <p:spPr>
          <a:xfrm>
            <a:off x="346233" y="944088"/>
            <a:ext cx="7135221" cy="2400635"/>
          </a:xfrm>
          <a:prstGeom prst="rect">
            <a:avLst/>
          </a:prstGeom>
        </p:spPr>
      </p:pic>
      <p:pic>
        <p:nvPicPr>
          <p:cNvPr id="8" name="Picture 7">
            <a:extLst>
              <a:ext uri="{FF2B5EF4-FFF2-40B4-BE49-F238E27FC236}">
                <a16:creationId xmlns:a16="http://schemas.microsoft.com/office/drawing/2014/main" id="{6A8B50D5-61D4-4E2F-B4F4-A07755F3D5DE}"/>
              </a:ext>
            </a:extLst>
          </p:cNvPr>
          <p:cNvPicPr>
            <a:picLocks noChangeAspect="1"/>
          </p:cNvPicPr>
          <p:nvPr/>
        </p:nvPicPr>
        <p:blipFill>
          <a:blip r:embed="rId3"/>
          <a:stretch>
            <a:fillRect/>
          </a:stretch>
        </p:blipFill>
        <p:spPr>
          <a:xfrm>
            <a:off x="1178994" y="3456882"/>
            <a:ext cx="6239746" cy="1114581"/>
          </a:xfrm>
          <a:prstGeom prst="rect">
            <a:avLst/>
          </a:prstGeom>
        </p:spPr>
      </p:pic>
      <p:sp>
        <p:nvSpPr>
          <p:cNvPr id="9" name="Oval 8">
            <a:extLst>
              <a:ext uri="{FF2B5EF4-FFF2-40B4-BE49-F238E27FC236}">
                <a16:creationId xmlns:a16="http://schemas.microsoft.com/office/drawing/2014/main" id="{C937B98A-3208-44A3-A512-F1DD6F8B36B8}"/>
              </a:ext>
            </a:extLst>
          </p:cNvPr>
          <p:cNvSpPr/>
          <p:nvPr/>
        </p:nvSpPr>
        <p:spPr>
          <a:xfrm>
            <a:off x="3877477" y="4014172"/>
            <a:ext cx="842780" cy="39370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241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568510"/>
          </a:xfrm>
        </p:spPr>
        <p:txBody>
          <a:bodyPr>
            <a:normAutofit fontScale="90000"/>
          </a:bodyPr>
          <a:lstStyle/>
          <a:p>
            <a:r>
              <a:rPr lang="en-US" dirty="0"/>
              <a:t>PHP</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457200" y="4295898"/>
            <a:ext cx="8229600" cy="1747158"/>
          </a:xfrm>
          <a:solidFill>
            <a:schemeClr val="bg1"/>
          </a:solidFill>
        </p:spPr>
        <p:txBody>
          <a:bodyPr>
            <a:normAutofit fontScale="77500" lnSpcReduction="20000"/>
          </a:bodyPr>
          <a:lstStyle/>
          <a:p>
            <a:r>
              <a:rPr lang="en-US" dirty="0"/>
              <a:t>The Identify will use the X and Y to see which county boundary contains these values.</a:t>
            </a:r>
          </a:p>
          <a:p>
            <a:r>
              <a:rPr lang="en-US" dirty="0"/>
              <a:t>Not all X and Y will reside within a municipal boundary but if they do, we will get this value as well.</a:t>
            </a:r>
          </a:p>
        </p:txBody>
      </p:sp>
      <p:pic>
        <p:nvPicPr>
          <p:cNvPr id="5" name="Picture 4">
            <a:extLst>
              <a:ext uri="{FF2B5EF4-FFF2-40B4-BE49-F238E27FC236}">
                <a16:creationId xmlns:a16="http://schemas.microsoft.com/office/drawing/2014/main" id="{37249A6D-BB94-4FD4-B611-22C9E476BE52}"/>
              </a:ext>
            </a:extLst>
          </p:cNvPr>
          <p:cNvPicPr>
            <a:picLocks noChangeAspect="1"/>
          </p:cNvPicPr>
          <p:nvPr/>
        </p:nvPicPr>
        <p:blipFill>
          <a:blip r:embed="rId2"/>
          <a:stretch>
            <a:fillRect/>
          </a:stretch>
        </p:blipFill>
        <p:spPr>
          <a:xfrm>
            <a:off x="-32657" y="837210"/>
            <a:ext cx="9176657" cy="3336966"/>
          </a:xfrm>
          <a:prstGeom prst="rect">
            <a:avLst/>
          </a:prstGeom>
        </p:spPr>
      </p:pic>
      <p:sp>
        <p:nvSpPr>
          <p:cNvPr id="7" name="Oval 6">
            <a:extLst>
              <a:ext uri="{FF2B5EF4-FFF2-40B4-BE49-F238E27FC236}">
                <a16:creationId xmlns:a16="http://schemas.microsoft.com/office/drawing/2014/main" id="{FAF861F7-11CD-4FFA-BB7A-62698405A42F}"/>
              </a:ext>
            </a:extLst>
          </p:cNvPr>
          <p:cNvSpPr/>
          <p:nvPr/>
        </p:nvSpPr>
        <p:spPr>
          <a:xfrm>
            <a:off x="4215739" y="946835"/>
            <a:ext cx="2405363" cy="645548"/>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51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648668"/>
          </a:xfrm>
        </p:spPr>
        <p:txBody>
          <a:bodyPr>
            <a:normAutofit fontScale="90000"/>
          </a:bodyPr>
          <a:lstStyle/>
          <a:p>
            <a:r>
              <a:rPr lang="en-US" dirty="0"/>
              <a:t>PHP &amp; SQL</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267195" y="4551221"/>
            <a:ext cx="8419605" cy="1383474"/>
          </a:xfrm>
        </p:spPr>
        <p:txBody>
          <a:bodyPr>
            <a:normAutofit fontScale="92500" lnSpcReduction="10000"/>
          </a:bodyPr>
          <a:lstStyle/>
          <a:p>
            <a:r>
              <a:rPr lang="en-US" dirty="0"/>
              <a:t>We will use the county and any applicable municipal values to pull those tax rates with SQL.</a:t>
            </a:r>
          </a:p>
        </p:txBody>
      </p:sp>
      <p:pic>
        <p:nvPicPr>
          <p:cNvPr id="5" name="Picture 4">
            <a:extLst>
              <a:ext uri="{FF2B5EF4-FFF2-40B4-BE49-F238E27FC236}">
                <a16:creationId xmlns:a16="http://schemas.microsoft.com/office/drawing/2014/main" id="{8DD5C27C-F369-432A-9800-CDEFFDAEB35F}"/>
              </a:ext>
            </a:extLst>
          </p:cNvPr>
          <p:cNvPicPr>
            <a:picLocks noChangeAspect="1"/>
          </p:cNvPicPr>
          <p:nvPr/>
        </p:nvPicPr>
        <p:blipFill>
          <a:blip r:embed="rId2"/>
          <a:stretch>
            <a:fillRect/>
          </a:stretch>
        </p:blipFill>
        <p:spPr>
          <a:xfrm>
            <a:off x="267195" y="923305"/>
            <a:ext cx="8601509" cy="3579151"/>
          </a:xfrm>
          <a:prstGeom prst="rect">
            <a:avLst/>
          </a:prstGeom>
        </p:spPr>
      </p:pic>
      <p:sp>
        <p:nvSpPr>
          <p:cNvPr id="6" name="Oval 5">
            <a:extLst>
              <a:ext uri="{FF2B5EF4-FFF2-40B4-BE49-F238E27FC236}">
                <a16:creationId xmlns:a16="http://schemas.microsoft.com/office/drawing/2014/main" id="{CF900712-6740-4419-90D5-CBDA7E753984}"/>
              </a:ext>
            </a:extLst>
          </p:cNvPr>
          <p:cNvSpPr/>
          <p:nvPr/>
        </p:nvSpPr>
        <p:spPr>
          <a:xfrm>
            <a:off x="3538846" y="1276375"/>
            <a:ext cx="2405363" cy="645548"/>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19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648668"/>
          </a:xfrm>
        </p:spPr>
        <p:txBody>
          <a:bodyPr>
            <a:normAutofit fontScale="90000"/>
          </a:bodyPr>
          <a:lstStyle/>
          <a:p>
            <a:endParaRPr lang="en-US" dirty="0"/>
          </a:p>
        </p:txBody>
      </p:sp>
      <p:pic>
        <p:nvPicPr>
          <p:cNvPr id="6" name="Picture 5">
            <a:extLst>
              <a:ext uri="{FF2B5EF4-FFF2-40B4-BE49-F238E27FC236}">
                <a16:creationId xmlns:a16="http://schemas.microsoft.com/office/drawing/2014/main" id="{3DFA9D69-C821-40C7-9A5B-DB603AEEB989}"/>
              </a:ext>
            </a:extLst>
          </p:cNvPr>
          <p:cNvPicPr>
            <a:picLocks noChangeAspect="1"/>
          </p:cNvPicPr>
          <p:nvPr/>
        </p:nvPicPr>
        <p:blipFill>
          <a:blip r:embed="rId2"/>
          <a:stretch>
            <a:fillRect/>
          </a:stretch>
        </p:blipFill>
        <p:spPr>
          <a:xfrm>
            <a:off x="766762" y="0"/>
            <a:ext cx="7610475" cy="4791075"/>
          </a:xfrm>
          <a:prstGeom prst="rect">
            <a:avLst/>
          </a:prstGeom>
        </p:spPr>
      </p:pic>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267195" y="4551221"/>
            <a:ext cx="8651174" cy="1383474"/>
          </a:xfrm>
        </p:spPr>
        <p:txBody>
          <a:bodyPr>
            <a:normAutofit/>
          </a:bodyPr>
          <a:lstStyle/>
          <a:p>
            <a:r>
              <a:rPr lang="en-US" dirty="0"/>
              <a:t>We output the resulting tax rates if the Address was found</a:t>
            </a:r>
          </a:p>
        </p:txBody>
      </p:sp>
    </p:spTree>
    <p:extLst>
      <p:ext uri="{BB962C8B-B14F-4D97-AF65-F5344CB8AC3E}">
        <p14:creationId xmlns:p14="http://schemas.microsoft.com/office/powerpoint/2010/main" val="639650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648668"/>
          </a:xfrm>
        </p:spPr>
        <p:txBody>
          <a:bodyPr>
            <a:normAutofit fontScale="90000"/>
          </a:bodyPr>
          <a:lstStyle/>
          <a:p>
            <a:endParaRPr lang="en-US" dirty="0"/>
          </a:p>
        </p:txBody>
      </p:sp>
      <p:pic>
        <p:nvPicPr>
          <p:cNvPr id="5" name="Picture 4">
            <a:extLst>
              <a:ext uri="{FF2B5EF4-FFF2-40B4-BE49-F238E27FC236}">
                <a16:creationId xmlns:a16="http://schemas.microsoft.com/office/drawing/2014/main" id="{61EE14A1-359C-469B-A5A7-F91545F3C453}"/>
              </a:ext>
            </a:extLst>
          </p:cNvPr>
          <p:cNvPicPr>
            <a:picLocks noChangeAspect="1"/>
          </p:cNvPicPr>
          <p:nvPr/>
        </p:nvPicPr>
        <p:blipFill>
          <a:blip r:embed="rId2"/>
          <a:stretch>
            <a:fillRect/>
          </a:stretch>
        </p:blipFill>
        <p:spPr>
          <a:xfrm>
            <a:off x="457200" y="178438"/>
            <a:ext cx="8629098" cy="4749822"/>
          </a:xfrm>
          <a:prstGeom prst="rect">
            <a:avLst/>
          </a:prstGeom>
        </p:spPr>
      </p:pic>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267195" y="3776353"/>
            <a:ext cx="8651174" cy="2158342"/>
          </a:xfrm>
        </p:spPr>
        <p:txBody>
          <a:bodyPr>
            <a:normAutofit fontScale="77500" lnSpcReduction="20000"/>
          </a:bodyPr>
          <a:lstStyle/>
          <a:p>
            <a:r>
              <a:rPr lang="en-US" dirty="0"/>
              <a:t>If a match of 93 percent or better is not found by the locators, we will return other possible matches. Here is where our locators help us once again.</a:t>
            </a:r>
          </a:p>
          <a:p>
            <a:r>
              <a:rPr lang="en-US" dirty="0"/>
              <a:t>Most matches under 93 are due to typos in the address inputs or that the address doesn’t exist. The above links gives the user the option to select the corrected address.</a:t>
            </a:r>
          </a:p>
          <a:p>
            <a:endParaRPr lang="en-US" dirty="0"/>
          </a:p>
        </p:txBody>
      </p:sp>
    </p:spTree>
    <p:extLst>
      <p:ext uri="{BB962C8B-B14F-4D97-AF65-F5344CB8AC3E}">
        <p14:creationId xmlns:p14="http://schemas.microsoft.com/office/powerpoint/2010/main" val="400436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3777A4-B50B-4AF2-A7AC-C1048F309A3D}"/>
              </a:ext>
            </a:extLst>
          </p:cNvPr>
          <p:cNvPicPr>
            <a:picLocks noChangeAspect="1"/>
          </p:cNvPicPr>
          <p:nvPr/>
        </p:nvPicPr>
        <p:blipFill>
          <a:blip r:embed="rId2"/>
          <a:stretch>
            <a:fillRect/>
          </a:stretch>
        </p:blipFill>
        <p:spPr>
          <a:xfrm>
            <a:off x="2968833" y="933696"/>
            <a:ext cx="2529444" cy="1422813"/>
          </a:xfrm>
          <a:prstGeom prst="rect">
            <a:avLst/>
          </a:prstGeom>
        </p:spPr>
      </p:pic>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p:txBody>
          <a:bodyPr/>
          <a:lstStyle/>
          <a:p>
            <a:r>
              <a:rPr lang="en-US" dirty="0"/>
              <a:t>Where? GitHub and Your Host</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308758" y="1828800"/>
            <a:ext cx="8562110" cy="4297363"/>
          </a:xfrm>
        </p:spPr>
        <p:txBody>
          <a:bodyPr/>
          <a:lstStyle/>
          <a:p>
            <a:pPr marL="0" indent="0">
              <a:buNone/>
            </a:pPr>
            <a:r>
              <a:rPr lang="en-US" dirty="0">
                <a:hlinkClick r:id="rId3"/>
              </a:rPr>
              <a:t>https://github.com/</a:t>
            </a:r>
            <a:r>
              <a:rPr lang="en-US" b="1" dirty="0">
                <a:hlinkClick r:id="rId3"/>
              </a:rPr>
              <a:t>ArkansasGIS/SSTLookup</a:t>
            </a:r>
            <a:endParaRPr lang="en-US" b="1" dirty="0"/>
          </a:p>
          <a:p>
            <a:pPr marL="0" indent="0">
              <a:buNone/>
            </a:pPr>
            <a:r>
              <a:rPr lang="en-US" b="1" dirty="0"/>
              <a:t>Download and </a:t>
            </a:r>
            <a:br>
              <a:rPr lang="en-US" b="1" dirty="0"/>
            </a:br>
            <a:r>
              <a:rPr lang="en-US" b="1" dirty="0"/>
              <a:t>install to your </a:t>
            </a:r>
            <a:br>
              <a:rPr lang="en-US" b="1" dirty="0"/>
            </a:br>
            <a:r>
              <a:rPr lang="en-US" b="1" dirty="0"/>
              <a:t>IIS server</a:t>
            </a:r>
            <a:br>
              <a:rPr lang="en-US" b="1" dirty="0"/>
            </a:br>
            <a:endParaRPr lang="en-US" b="1" dirty="0"/>
          </a:p>
        </p:txBody>
      </p:sp>
      <p:pic>
        <p:nvPicPr>
          <p:cNvPr id="7" name="Picture 6">
            <a:extLst>
              <a:ext uri="{FF2B5EF4-FFF2-40B4-BE49-F238E27FC236}">
                <a16:creationId xmlns:a16="http://schemas.microsoft.com/office/drawing/2014/main" id="{CBE090A1-FDC8-4193-A1CB-62D3EA08B153}"/>
              </a:ext>
            </a:extLst>
          </p:cNvPr>
          <p:cNvPicPr>
            <a:picLocks noChangeAspect="1"/>
          </p:cNvPicPr>
          <p:nvPr/>
        </p:nvPicPr>
        <p:blipFill>
          <a:blip r:embed="rId4"/>
          <a:stretch>
            <a:fillRect/>
          </a:stretch>
        </p:blipFill>
        <p:spPr>
          <a:xfrm>
            <a:off x="3212277" y="2356508"/>
            <a:ext cx="4658587" cy="3567795"/>
          </a:xfrm>
          <a:prstGeom prst="rect">
            <a:avLst/>
          </a:prstGeom>
        </p:spPr>
      </p:pic>
    </p:spTree>
    <p:extLst>
      <p:ext uri="{BB962C8B-B14F-4D97-AF65-F5344CB8AC3E}">
        <p14:creationId xmlns:p14="http://schemas.microsoft.com/office/powerpoint/2010/main" val="801753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7ACB6C-53A7-4FA3-A251-96C01E7DC0EE}"/>
              </a:ext>
            </a:extLst>
          </p:cNvPr>
          <p:cNvPicPr>
            <a:picLocks noChangeAspect="1"/>
          </p:cNvPicPr>
          <p:nvPr/>
        </p:nvPicPr>
        <p:blipFill>
          <a:blip r:embed="rId2"/>
          <a:stretch>
            <a:fillRect/>
          </a:stretch>
        </p:blipFill>
        <p:spPr>
          <a:xfrm>
            <a:off x="329382" y="649445"/>
            <a:ext cx="4242618" cy="5348513"/>
          </a:xfrm>
          <a:prstGeom prst="rect">
            <a:avLst/>
          </a:prstGeom>
        </p:spPr>
      </p:pic>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648668"/>
          </a:xfrm>
        </p:spPr>
        <p:txBody>
          <a:bodyPr>
            <a:normAutofit fontScale="90000"/>
          </a:bodyPr>
          <a:lstStyle/>
          <a:p>
            <a:r>
              <a:rPr lang="en-US" dirty="0"/>
              <a:t>Where? Your Host</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3966358" y="1650676"/>
            <a:ext cx="4848260" cy="3978227"/>
          </a:xfrm>
        </p:spPr>
        <p:txBody>
          <a:bodyPr>
            <a:normAutofit fontScale="92500" lnSpcReduction="20000"/>
          </a:bodyPr>
          <a:lstStyle/>
          <a:p>
            <a:r>
              <a:rPr lang="en-US" dirty="0"/>
              <a:t>The admin folder has a log viewer and bulk geocoder for csv, </a:t>
            </a:r>
            <a:r>
              <a:rPr lang="en-US" dirty="0" err="1"/>
              <a:t>xls</a:t>
            </a:r>
            <a:r>
              <a:rPr lang="en-US" dirty="0"/>
              <a:t> and xlsx.</a:t>
            </a:r>
          </a:p>
          <a:p>
            <a:r>
              <a:rPr lang="en-US" dirty="0"/>
              <a:t>The bulk uploader requires read, write and delete privileges. I would suggest setting a password on the folder itself to limit abuse.</a:t>
            </a:r>
          </a:p>
        </p:txBody>
      </p:sp>
    </p:spTree>
    <p:extLst>
      <p:ext uri="{BB962C8B-B14F-4D97-AF65-F5344CB8AC3E}">
        <p14:creationId xmlns:p14="http://schemas.microsoft.com/office/powerpoint/2010/main" val="418335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a:xfrm>
            <a:off x="457200" y="274638"/>
            <a:ext cx="8229600" cy="648668"/>
          </a:xfrm>
        </p:spPr>
        <p:txBody>
          <a:bodyPr>
            <a:normAutofit fontScale="90000"/>
          </a:bodyPr>
          <a:lstStyle/>
          <a:p>
            <a:r>
              <a:rPr lang="en-US" dirty="0"/>
              <a:t>Where? Your Host</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a:xfrm>
            <a:off x="1923803" y="1155907"/>
            <a:ext cx="6994566" cy="4778788"/>
          </a:xfrm>
        </p:spPr>
        <p:txBody>
          <a:bodyPr>
            <a:normAutofit/>
          </a:bodyPr>
          <a:lstStyle/>
          <a:p>
            <a:r>
              <a:rPr lang="en-US" sz="2400" dirty="0"/>
              <a:t>Are you using this code for Arkansas data?</a:t>
            </a:r>
          </a:p>
          <a:p>
            <a:r>
              <a:rPr lang="en-US" sz="2400" dirty="0">
                <a:hlinkClick r:id="rId2"/>
              </a:rPr>
              <a:t>https://gis.Arkansas.gov</a:t>
            </a:r>
            <a:endParaRPr lang="en-US" sz="2400" dirty="0"/>
          </a:p>
          <a:p>
            <a:r>
              <a:rPr lang="en-US" sz="2400" dirty="0"/>
              <a:t>All our ArcGIS REST services are open to the public</a:t>
            </a:r>
          </a:p>
          <a:p>
            <a:r>
              <a:rPr lang="en-US" sz="2400" dirty="0"/>
              <a:t>We maintain and update our data regularly from the county and municipal stewards.</a:t>
            </a:r>
          </a:p>
          <a:p>
            <a:r>
              <a:rPr lang="en-US" sz="2400" dirty="0"/>
              <a:t>Signup for updates that we send out monthly. </a:t>
            </a:r>
          </a:p>
          <a:p>
            <a:r>
              <a:rPr lang="en-US" sz="2400" dirty="0"/>
              <a:t>We can help get this installed on your system even if your not an Arkansan.</a:t>
            </a:r>
          </a:p>
          <a:p>
            <a:r>
              <a:rPr lang="en-US" sz="2400" dirty="0"/>
              <a:t>Contact </a:t>
            </a:r>
            <a:r>
              <a:rPr lang="en-US" sz="2400" dirty="0">
                <a:hlinkClick r:id="rId3"/>
              </a:rPr>
              <a:t>mailto:wes.odonohue@Arkansas.gov</a:t>
            </a:r>
            <a:endParaRPr lang="en-US" sz="2400" dirty="0"/>
          </a:p>
          <a:p>
            <a:endParaRPr lang="en-US" sz="2400" dirty="0"/>
          </a:p>
        </p:txBody>
      </p:sp>
      <p:pic>
        <p:nvPicPr>
          <p:cNvPr id="6" name="Picture 5">
            <a:extLst>
              <a:ext uri="{FF2B5EF4-FFF2-40B4-BE49-F238E27FC236}">
                <a16:creationId xmlns:a16="http://schemas.microsoft.com/office/drawing/2014/main" id="{1B7B3E10-F3EF-46CF-AA7F-24B6C9894B28}"/>
              </a:ext>
            </a:extLst>
          </p:cNvPr>
          <p:cNvPicPr>
            <a:picLocks noChangeAspect="1"/>
          </p:cNvPicPr>
          <p:nvPr/>
        </p:nvPicPr>
        <p:blipFill>
          <a:blip r:embed="rId4"/>
          <a:stretch>
            <a:fillRect/>
          </a:stretch>
        </p:blipFill>
        <p:spPr>
          <a:xfrm>
            <a:off x="0" y="937688"/>
            <a:ext cx="2068024" cy="1867395"/>
          </a:xfrm>
          <a:prstGeom prst="rect">
            <a:avLst/>
          </a:prstGeom>
        </p:spPr>
      </p:pic>
      <p:pic>
        <p:nvPicPr>
          <p:cNvPr id="8" name="Picture 7">
            <a:extLst>
              <a:ext uri="{FF2B5EF4-FFF2-40B4-BE49-F238E27FC236}">
                <a16:creationId xmlns:a16="http://schemas.microsoft.com/office/drawing/2014/main" id="{730BF8F8-EAC2-4F14-A064-801C6461D47B}"/>
              </a:ext>
            </a:extLst>
          </p:cNvPr>
          <p:cNvPicPr>
            <a:picLocks noChangeAspect="1"/>
          </p:cNvPicPr>
          <p:nvPr/>
        </p:nvPicPr>
        <p:blipFill>
          <a:blip r:embed="rId5"/>
          <a:stretch>
            <a:fillRect/>
          </a:stretch>
        </p:blipFill>
        <p:spPr>
          <a:xfrm>
            <a:off x="225631" y="3959499"/>
            <a:ext cx="1517999" cy="1517999"/>
          </a:xfrm>
          <a:prstGeom prst="rect">
            <a:avLst/>
          </a:prstGeom>
        </p:spPr>
      </p:pic>
    </p:spTree>
    <p:extLst>
      <p:ext uri="{BB962C8B-B14F-4D97-AF65-F5344CB8AC3E}">
        <p14:creationId xmlns:p14="http://schemas.microsoft.com/office/powerpoint/2010/main" val="140022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DBFA22-7537-41CE-83B0-97CA90597E11}"/>
              </a:ext>
            </a:extLst>
          </p:cNvPr>
          <p:cNvPicPr>
            <a:picLocks noGrp="1" noChangeAspect="1"/>
          </p:cNvPicPr>
          <p:nvPr>
            <p:ph idx="1"/>
          </p:nvPr>
        </p:nvPicPr>
        <p:blipFill>
          <a:blip r:embed="rId2"/>
          <a:stretch>
            <a:fillRect/>
          </a:stretch>
        </p:blipFill>
        <p:spPr>
          <a:xfrm>
            <a:off x="171140" y="274638"/>
            <a:ext cx="8759104" cy="5553989"/>
          </a:xfrm>
        </p:spPr>
      </p:pic>
      <p:sp>
        <p:nvSpPr>
          <p:cNvPr id="2" name="Title 1">
            <a:extLst>
              <a:ext uri="{FF2B5EF4-FFF2-40B4-BE49-F238E27FC236}">
                <a16:creationId xmlns:a16="http://schemas.microsoft.com/office/drawing/2014/main" id="{AC0DCC41-7B13-4719-A9FC-5B1948DFAACA}"/>
              </a:ext>
            </a:extLst>
          </p:cNvPr>
          <p:cNvSpPr>
            <a:spLocks noGrp="1"/>
          </p:cNvSpPr>
          <p:nvPr>
            <p:ph type="title"/>
          </p:nvPr>
        </p:nvSpPr>
        <p:spPr>
          <a:xfrm>
            <a:off x="457200" y="274638"/>
            <a:ext cx="8229600" cy="616011"/>
          </a:xfrm>
        </p:spPr>
        <p:txBody>
          <a:bodyPr>
            <a:normAutofit fontScale="90000"/>
          </a:bodyPr>
          <a:lstStyle/>
          <a:p>
            <a:r>
              <a:rPr lang="en-US" dirty="0"/>
              <a:t>/admin</a:t>
            </a:r>
          </a:p>
        </p:txBody>
      </p:sp>
    </p:spTree>
    <p:extLst>
      <p:ext uri="{BB962C8B-B14F-4D97-AF65-F5344CB8AC3E}">
        <p14:creationId xmlns:p14="http://schemas.microsoft.com/office/powerpoint/2010/main" val="3163935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639DEC-DA03-4C16-9FD9-EF19195AD522}"/>
              </a:ext>
            </a:extLst>
          </p:cNvPr>
          <p:cNvPicPr>
            <a:picLocks noGrp="1" noChangeAspect="1"/>
          </p:cNvPicPr>
          <p:nvPr>
            <p:ph idx="1"/>
          </p:nvPr>
        </p:nvPicPr>
        <p:blipFill>
          <a:blip r:embed="rId2"/>
          <a:stretch>
            <a:fillRect/>
          </a:stretch>
        </p:blipFill>
        <p:spPr>
          <a:xfrm>
            <a:off x="136567" y="0"/>
            <a:ext cx="6626478" cy="6590805"/>
          </a:xfrm>
        </p:spPr>
      </p:pic>
      <p:sp>
        <p:nvSpPr>
          <p:cNvPr id="2" name="Title 1">
            <a:extLst>
              <a:ext uri="{FF2B5EF4-FFF2-40B4-BE49-F238E27FC236}">
                <a16:creationId xmlns:a16="http://schemas.microsoft.com/office/drawing/2014/main" id="{AC0DCC41-7B13-4719-A9FC-5B1948DFAACA}"/>
              </a:ext>
            </a:extLst>
          </p:cNvPr>
          <p:cNvSpPr>
            <a:spLocks noGrp="1"/>
          </p:cNvSpPr>
          <p:nvPr>
            <p:ph type="title"/>
          </p:nvPr>
        </p:nvSpPr>
        <p:spPr>
          <a:xfrm>
            <a:off x="3728852" y="299142"/>
            <a:ext cx="4530435" cy="616011"/>
          </a:xfrm>
        </p:spPr>
        <p:txBody>
          <a:bodyPr>
            <a:normAutofit fontScale="90000"/>
          </a:bodyPr>
          <a:lstStyle/>
          <a:p>
            <a:r>
              <a:rPr lang="en-US" dirty="0"/>
              <a:t>/</a:t>
            </a:r>
            <a:r>
              <a:rPr lang="en-US" sz="3600" dirty="0"/>
              <a:t>admin/</a:t>
            </a:r>
            <a:r>
              <a:rPr lang="en-US" sz="3600" dirty="0" err="1"/>
              <a:t>Uploader.php</a:t>
            </a:r>
            <a:endParaRPr lang="en-US" dirty="0"/>
          </a:p>
        </p:txBody>
      </p:sp>
    </p:spTree>
    <p:extLst>
      <p:ext uri="{BB962C8B-B14F-4D97-AF65-F5344CB8AC3E}">
        <p14:creationId xmlns:p14="http://schemas.microsoft.com/office/powerpoint/2010/main" val="109512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24F-8D98-4C90-863E-733F3E84D628}"/>
              </a:ext>
            </a:extLst>
          </p:cNvPr>
          <p:cNvSpPr>
            <a:spLocks noGrp="1"/>
          </p:cNvSpPr>
          <p:nvPr>
            <p:ph type="title"/>
          </p:nvPr>
        </p:nvSpPr>
        <p:spPr/>
        <p:txBody>
          <a:bodyPr/>
          <a:lstStyle/>
          <a:p>
            <a:r>
              <a:rPr lang="en-US" dirty="0"/>
              <a:t>Why? Streamline Sales Tax</a:t>
            </a:r>
          </a:p>
        </p:txBody>
      </p:sp>
      <p:sp>
        <p:nvSpPr>
          <p:cNvPr id="3" name="Content Placeholder 2">
            <a:extLst>
              <a:ext uri="{FF2B5EF4-FFF2-40B4-BE49-F238E27FC236}">
                <a16:creationId xmlns:a16="http://schemas.microsoft.com/office/drawing/2014/main" id="{FD890577-3A8F-40E1-88AC-EBAFBE4D2B6A}"/>
              </a:ext>
            </a:extLst>
          </p:cNvPr>
          <p:cNvSpPr>
            <a:spLocks noGrp="1"/>
          </p:cNvSpPr>
          <p:nvPr>
            <p:ph idx="1"/>
          </p:nvPr>
        </p:nvSpPr>
        <p:spPr/>
        <p:txBody>
          <a:bodyPr/>
          <a:lstStyle/>
          <a:p>
            <a:r>
              <a:rPr lang="en-US" dirty="0"/>
              <a:t>The Department of Finance and Administration needs to provide an address lookup for rates that are changed monthly depending on the laws passed by state and local legislatures. </a:t>
            </a:r>
          </a:p>
          <a:p>
            <a:r>
              <a:rPr lang="en-US" dirty="0"/>
              <a:t>This tool will use local data provided by the cities and counties across the state to give the most accurate data available.</a:t>
            </a:r>
          </a:p>
        </p:txBody>
      </p:sp>
    </p:spTree>
    <p:extLst>
      <p:ext uri="{BB962C8B-B14F-4D97-AF65-F5344CB8AC3E}">
        <p14:creationId xmlns:p14="http://schemas.microsoft.com/office/powerpoint/2010/main" val="2779278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44E3024-77CA-4F4C-8C2B-AF5A7E18DD46}"/>
              </a:ext>
            </a:extLst>
          </p:cNvPr>
          <p:cNvPicPr>
            <a:picLocks noGrp="1" noChangeAspect="1"/>
          </p:cNvPicPr>
          <p:nvPr>
            <p:ph idx="1"/>
          </p:nvPr>
        </p:nvPicPr>
        <p:blipFill>
          <a:blip r:embed="rId2"/>
          <a:stretch>
            <a:fillRect/>
          </a:stretch>
        </p:blipFill>
        <p:spPr>
          <a:xfrm>
            <a:off x="345624" y="92033"/>
            <a:ext cx="5527961" cy="6466825"/>
          </a:xfrm>
        </p:spPr>
      </p:pic>
      <p:sp>
        <p:nvSpPr>
          <p:cNvPr id="2" name="Title 1">
            <a:extLst>
              <a:ext uri="{FF2B5EF4-FFF2-40B4-BE49-F238E27FC236}">
                <a16:creationId xmlns:a16="http://schemas.microsoft.com/office/drawing/2014/main" id="{AC0DCC41-7B13-4719-A9FC-5B1948DFAACA}"/>
              </a:ext>
            </a:extLst>
          </p:cNvPr>
          <p:cNvSpPr>
            <a:spLocks noGrp="1"/>
          </p:cNvSpPr>
          <p:nvPr>
            <p:ph type="title"/>
          </p:nvPr>
        </p:nvSpPr>
        <p:spPr>
          <a:xfrm>
            <a:off x="3800104" y="1261044"/>
            <a:ext cx="4530435" cy="616011"/>
          </a:xfrm>
        </p:spPr>
        <p:txBody>
          <a:bodyPr>
            <a:normAutofit fontScale="90000"/>
          </a:bodyPr>
          <a:lstStyle/>
          <a:p>
            <a:r>
              <a:rPr lang="en-US" dirty="0"/>
              <a:t>/</a:t>
            </a:r>
            <a:r>
              <a:rPr lang="en-US" sz="3600" dirty="0"/>
              <a:t>admin/</a:t>
            </a:r>
            <a:r>
              <a:rPr lang="en-US" sz="3600" dirty="0" err="1"/>
              <a:t>Uploader.php</a:t>
            </a:r>
            <a:endParaRPr lang="en-US" dirty="0"/>
          </a:p>
        </p:txBody>
      </p:sp>
    </p:spTree>
    <p:extLst>
      <p:ext uri="{BB962C8B-B14F-4D97-AF65-F5344CB8AC3E}">
        <p14:creationId xmlns:p14="http://schemas.microsoft.com/office/powerpoint/2010/main" val="4107722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639DEC-DA03-4C16-9FD9-EF19195AD522}"/>
              </a:ext>
            </a:extLst>
          </p:cNvPr>
          <p:cNvPicPr>
            <a:picLocks noGrp="1" noChangeAspect="1"/>
          </p:cNvPicPr>
          <p:nvPr>
            <p:ph idx="1"/>
          </p:nvPr>
        </p:nvPicPr>
        <p:blipFill>
          <a:blip r:embed="rId2"/>
          <a:stretch>
            <a:fillRect/>
          </a:stretch>
        </p:blipFill>
        <p:spPr>
          <a:xfrm>
            <a:off x="0" y="-31947"/>
            <a:ext cx="6511715" cy="6590805"/>
          </a:xfrm>
        </p:spPr>
      </p:pic>
      <p:sp>
        <p:nvSpPr>
          <p:cNvPr id="2" name="Title 1">
            <a:extLst>
              <a:ext uri="{FF2B5EF4-FFF2-40B4-BE49-F238E27FC236}">
                <a16:creationId xmlns:a16="http://schemas.microsoft.com/office/drawing/2014/main" id="{AC0DCC41-7B13-4719-A9FC-5B1948DFAACA}"/>
              </a:ext>
            </a:extLst>
          </p:cNvPr>
          <p:cNvSpPr>
            <a:spLocks noGrp="1"/>
          </p:cNvSpPr>
          <p:nvPr>
            <p:ph type="title"/>
          </p:nvPr>
        </p:nvSpPr>
        <p:spPr>
          <a:xfrm>
            <a:off x="3728852" y="299142"/>
            <a:ext cx="4530435" cy="616011"/>
          </a:xfrm>
        </p:spPr>
        <p:txBody>
          <a:bodyPr>
            <a:normAutofit fontScale="90000"/>
          </a:bodyPr>
          <a:lstStyle/>
          <a:p>
            <a:r>
              <a:rPr lang="en-US" dirty="0"/>
              <a:t>/</a:t>
            </a:r>
            <a:r>
              <a:rPr lang="en-US" sz="3600" dirty="0"/>
              <a:t>admin/</a:t>
            </a:r>
            <a:r>
              <a:rPr lang="en-US" sz="3600" dirty="0" err="1"/>
              <a:t>Uploader.php</a:t>
            </a:r>
            <a:endParaRPr lang="en-US" dirty="0"/>
          </a:p>
        </p:txBody>
      </p:sp>
      <p:pic>
        <p:nvPicPr>
          <p:cNvPr id="4" name="Picture 3">
            <a:extLst>
              <a:ext uri="{FF2B5EF4-FFF2-40B4-BE49-F238E27FC236}">
                <a16:creationId xmlns:a16="http://schemas.microsoft.com/office/drawing/2014/main" id="{652051B0-AFD5-4081-A5DA-30A303E837BF}"/>
              </a:ext>
            </a:extLst>
          </p:cNvPr>
          <p:cNvPicPr>
            <a:picLocks noChangeAspect="1"/>
          </p:cNvPicPr>
          <p:nvPr/>
        </p:nvPicPr>
        <p:blipFill>
          <a:blip r:embed="rId3"/>
          <a:stretch>
            <a:fillRect/>
          </a:stretch>
        </p:blipFill>
        <p:spPr>
          <a:xfrm>
            <a:off x="525359" y="3175782"/>
            <a:ext cx="5871272" cy="3383075"/>
          </a:xfrm>
          <a:prstGeom prst="rect">
            <a:avLst/>
          </a:prstGeom>
        </p:spPr>
      </p:pic>
    </p:spTree>
    <p:extLst>
      <p:ext uri="{BB962C8B-B14F-4D97-AF65-F5344CB8AC3E}">
        <p14:creationId xmlns:p14="http://schemas.microsoft.com/office/powerpoint/2010/main" val="203220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44E3024-77CA-4F4C-8C2B-AF5A7E18DD46}"/>
              </a:ext>
            </a:extLst>
          </p:cNvPr>
          <p:cNvPicPr>
            <a:picLocks noGrp="1" noChangeAspect="1"/>
          </p:cNvPicPr>
          <p:nvPr>
            <p:ph idx="1"/>
          </p:nvPr>
        </p:nvPicPr>
        <p:blipFill>
          <a:blip r:embed="rId2"/>
          <a:stretch>
            <a:fillRect/>
          </a:stretch>
        </p:blipFill>
        <p:spPr>
          <a:xfrm>
            <a:off x="155619" y="-1"/>
            <a:ext cx="8881057" cy="6685809"/>
          </a:xfrm>
        </p:spPr>
      </p:pic>
      <p:sp>
        <p:nvSpPr>
          <p:cNvPr id="2" name="Title 1">
            <a:extLst>
              <a:ext uri="{FF2B5EF4-FFF2-40B4-BE49-F238E27FC236}">
                <a16:creationId xmlns:a16="http://schemas.microsoft.com/office/drawing/2014/main" id="{AC0DCC41-7B13-4719-A9FC-5B1948DFAACA}"/>
              </a:ext>
            </a:extLst>
          </p:cNvPr>
          <p:cNvSpPr>
            <a:spLocks noGrp="1"/>
          </p:cNvSpPr>
          <p:nvPr>
            <p:ph type="title"/>
          </p:nvPr>
        </p:nvSpPr>
        <p:spPr>
          <a:xfrm>
            <a:off x="3800104" y="1261044"/>
            <a:ext cx="4530435" cy="616011"/>
          </a:xfrm>
        </p:spPr>
        <p:txBody>
          <a:bodyPr>
            <a:normAutofit fontScale="90000"/>
          </a:bodyPr>
          <a:lstStyle/>
          <a:p>
            <a:r>
              <a:rPr lang="en-US" dirty="0"/>
              <a:t>/</a:t>
            </a:r>
            <a:r>
              <a:rPr lang="en-US" sz="3600" dirty="0"/>
              <a:t>admin/</a:t>
            </a:r>
            <a:r>
              <a:rPr lang="en-US" sz="3600" dirty="0" err="1"/>
              <a:t>LogViewer.php</a:t>
            </a:r>
            <a:endParaRPr lang="en-US" dirty="0"/>
          </a:p>
        </p:txBody>
      </p:sp>
    </p:spTree>
    <p:extLst>
      <p:ext uri="{BB962C8B-B14F-4D97-AF65-F5344CB8AC3E}">
        <p14:creationId xmlns:p14="http://schemas.microsoft.com/office/powerpoint/2010/main" val="1394028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Short code walks through key elements</a:t>
            </a:r>
          </a:p>
        </p:txBody>
      </p:sp>
      <p:sp>
        <p:nvSpPr>
          <p:cNvPr id="2" name="Content Placeholder 1"/>
          <p:cNvSpPr>
            <a:spLocks noGrp="1"/>
          </p:cNvSpPr>
          <p:nvPr>
            <p:ph idx="1"/>
          </p:nvPr>
        </p:nvSpPr>
        <p:spPr>
          <a:xfrm>
            <a:off x="190005" y="2245202"/>
            <a:ext cx="4543087" cy="862440"/>
          </a:xfrm>
        </p:spPr>
        <p:txBody>
          <a:bodyPr vert="horz" lIns="91440" tIns="45720" rIns="91440" bIns="45720" rtlCol="0" anchor="t">
            <a:normAutofit/>
          </a:bodyPr>
          <a:lstStyle/>
          <a:p>
            <a:r>
              <a:rPr lang="en-US" sz="2400" dirty="0" err="1">
                <a:hlinkClick r:id="rId2" action="ppaction://hlinkfile"/>
              </a:rPr>
              <a:t>Results.php</a:t>
            </a:r>
            <a:endParaRPr lang="en-US" sz="2400" dirty="0"/>
          </a:p>
        </p:txBody>
      </p:sp>
      <p:pic>
        <p:nvPicPr>
          <p:cNvPr id="6" name="Picture 5">
            <a:extLst>
              <a:ext uri="{FF2B5EF4-FFF2-40B4-BE49-F238E27FC236}">
                <a16:creationId xmlns:a16="http://schemas.microsoft.com/office/drawing/2014/main" id="{0246C7B6-2080-4D94-8C77-E2C0880D9369}"/>
              </a:ext>
            </a:extLst>
          </p:cNvPr>
          <p:cNvPicPr>
            <a:picLocks noChangeAspect="1"/>
          </p:cNvPicPr>
          <p:nvPr/>
        </p:nvPicPr>
        <p:blipFill>
          <a:blip r:embed="rId3"/>
          <a:stretch>
            <a:fillRect/>
          </a:stretch>
        </p:blipFill>
        <p:spPr>
          <a:xfrm>
            <a:off x="2408483" y="1414669"/>
            <a:ext cx="6545512" cy="4618513"/>
          </a:xfrm>
          <a:prstGeom prst="rect">
            <a:avLst/>
          </a:prstGeom>
        </p:spPr>
      </p:pic>
    </p:spTree>
    <p:extLst>
      <p:ext uri="{BB962C8B-B14F-4D97-AF65-F5344CB8AC3E}">
        <p14:creationId xmlns:p14="http://schemas.microsoft.com/office/powerpoint/2010/main" val="124775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What is the Streamlined Sales Tax Project (SSTP)?</a:t>
            </a:r>
          </a:p>
        </p:txBody>
      </p:sp>
      <p:sp>
        <p:nvSpPr>
          <p:cNvPr id="2" name="Content Placeholder 1"/>
          <p:cNvSpPr>
            <a:spLocks noGrp="1"/>
          </p:cNvSpPr>
          <p:nvPr>
            <p:ph idx="1"/>
          </p:nvPr>
        </p:nvSpPr>
        <p:spPr>
          <a:xfrm>
            <a:off x="457200" y="1453248"/>
            <a:ext cx="7709647" cy="4033152"/>
          </a:xfrm>
        </p:spPr>
        <p:txBody>
          <a:bodyPr vert="horz" lIns="91440" tIns="45720" rIns="91440" bIns="45720" rtlCol="0" anchor="t">
            <a:normAutofit fontScale="85000" lnSpcReduction="10000"/>
          </a:bodyPr>
          <a:lstStyle/>
          <a:p>
            <a:pPr marL="0" indent="0">
              <a:buNone/>
            </a:pPr>
            <a:r>
              <a:rPr lang="en-US" dirty="0"/>
              <a:t>The Streamlined Sales and Use Tax Project (SSTP) was initiated in March 2000 in order to develop a sales and use tax system that eases the burden of tax compliance for all retailers. Streamlined Sales Tax is a national effort by state and local governments and the private sector to simplify and modernize sales and use tax collection and administration. This national effort produced the “Streamlined Sales and Use Tax Agreement.”</a:t>
            </a:r>
          </a:p>
          <a:p>
            <a:endParaRPr lang="en-US" sz="2400" dirty="0"/>
          </a:p>
        </p:txBody>
      </p:sp>
    </p:spTree>
    <p:extLst>
      <p:ext uri="{BB962C8B-B14F-4D97-AF65-F5344CB8AC3E}">
        <p14:creationId xmlns:p14="http://schemas.microsoft.com/office/powerpoint/2010/main" val="3456045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5587"/>
            <a:ext cx="8229600" cy="880060"/>
          </a:xfrm>
        </p:spPr>
        <p:txBody>
          <a:bodyPr>
            <a:noAutofit/>
          </a:bodyPr>
          <a:lstStyle/>
          <a:p>
            <a:r>
              <a:rPr lang="en-US" sz="3200" dirty="0"/>
              <a:t>What is the Streamlined Sales </a:t>
            </a:r>
            <a:br>
              <a:rPr lang="en-US" sz="3200" dirty="0"/>
            </a:br>
            <a:r>
              <a:rPr lang="en-US" sz="3200" dirty="0"/>
              <a:t>Tax Project (SSTP)?</a:t>
            </a:r>
          </a:p>
        </p:txBody>
      </p:sp>
      <p:pic>
        <p:nvPicPr>
          <p:cNvPr id="5" name="Picture 4">
            <a:extLst>
              <a:ext uri="{FF2B5EF4-FFF2-40B4-BE49-F238E27FC236}">
                <a16:creationId xmlns:a16="http://schemas.microsoft.com/office/drawing/2014/main" id="{6CE15F76-CB44-445E-B570-42A72EA232AD}"/>
              </a:ext>
            </a:extLst>
          </p:cNvPr>
          <p:cNvPicPr>
            <a:picLocks noChangeAspect="1"/>
          </p:cNvPicPr>
          <p:nvPr/>
        </p:nvPicPr>
        <p:blipFill>
          <a:blip r:embed="rId2"/>
          <a:stretch>
            <a:fillRect/>
          </a:stretch>
        </p:blipFill>
        <p:spPr>
          <a:xfrm>
            <a:off x="0" y="989196"/>
            <a:ext cx="9144000" cy="4905415"/>
          </a:xfrm>
          <a:prstGeom prst="rect">
            <a:avLst/>
          </a:prstGeom>
        </p:spPr>
      </p:pic>
      <p:sp>
        <p:nvSpPr>
          <p:cNvPr id="6" name="TextBox 5">
            <a:extLst>
              <a:ext uri="{FF2B5EF4-FFF2-40B4-BE49-F238E27FC236}">
                <a16:creationId xmlns:a16="http://schemas.microsoft.com/office/drawing/2014/main" id="{09D55518-D1F1-4570-9E3D-FE572863237F}"/>
              </a:ext>
            </a:extLst>
          </p:cNvPr>
          <p:cNvSpPr txBox="1"/>
          <p:nvPr/>
        </p:nvSpPr>
        <p:spPr>
          <a:xfrm>
            <a:off x="2737262" y="5894611"/>
            <a:ext cx="3155867" cy="369332"/>
          </a:xfrm>
          <a:prstGeom prst="rect">
            <a:avLst/>
          </a:prstGeom>
          <a:solidFill>
            <a:srgbClr val="009DB9"/>
          </a:solidFill>
        </p:spPr>
        <p:txBody>
          <a:bodyPr wrap="square" rtlCol="0">
            <a:spAutoFit/>
          </a:bodyPr>
          <a:lstStyle/>
          <a:p>
            <a:pPr algn="ctr"/>
            <a:r>
              <a:rPr lang="en-US" dirty="0">
                <a:solidFill>
                  <a:schemeClr val="bg1"/>
                </a:solidFill>
              </a:rPr>
              <a:t>www.streamlinedsalestax.org</a:t>
            </a:r>
          </a:p>
        </p:txBody>
      </p:sp>
    </p:spTree>
    <p:extLst>
      <p:ext uri="{BB962C8B-B14F-4D97-AF65-F5344CB8AC3E}">
        <p14:creationId xmlns:p14="http://schemas.microsoft.com/office/powerpoint/2010/main" val="3179557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6080"/>
            <a:ext cx="9060873" cy="613318"/>
          </a:xfrm>
        </p:spPr>
        <p:txBody>
          <a:bodyPr>
            <a:noAutofit/>
          </a:bodyPr>
          <a:lstStyle/>
          <a:p>
            <a:r>
              <a:rPr lang="en-US" sz="3600" dirty="0"/>
              <a:t>What states are implementing SSTP?</a:t>
            </a:r>
          </a:p>
        </p:txBody>
      </p:sp>
      <p:pic>
        <p:nvPicPr>
          <p:cNvPr id="5" name="Picture 4">
            <a:extLst>
              <a:ext uri="{FF2B5EF4-FFF2-40B4-BE49-F238E27FC236}">
                <a16:creationId xmlns:a16="http://schemas.microsoft.com/office/drawing/2014/main" id="{C77B8C2E-28CA-4252-8BC2-B2511E78FDD8}"/>
              </a:ext>
            </a:extLst>
          </p:cNvPr>
          <p:cNvPicPr>
            <a:picLocks noChangeAspect="1"/>
          </p:cNvPicPr>
          <p:nvPr/>
        </p:nvPicPr>
        <p:blipFill>
          <a:blip r:embed="rId2"/>
          <a:stretch>
            <a:fillRect/>
          </a:stretch>
        </p:blipFill>
        <p:spPr>
          <a:xfrm>
            <a:off x="377041" y="801631"/>
            <a:ext cx="8389917" cy="5254737"/>
          </a:xfrm>
          <a:prstGeom prst="rect">
            <a:avLst/>
          </a:prstGeom>
        </p:spPr>
      </p:pic>
      <p:sp>
        <p:nvSpPr>
          <p:cNvPr id="6" name="TextBox 5">
            <a:extLst>
              <a:ext uri="{FF2B5EF4-FFF2-40B4-BE49-F238E27FC236}">
                <a16:creationId xmlns:a16="http://schemas.microsoft.com/office/drawing/2014/main" id="{DDD6137A-C7E4-4B25-8F61-5C807461ED49}"/>
              </a:ext>
            </a:extLst>
          </p:cNvPr>
          <p:cNvSpPr txBox="1"/>
          <p:nvPr/>
        </p:nvSpPr>
        <p:spPr>
          <a:xfrm>
            <a:off x="5611091" y="5142015"/>
            <a:ext cx="3155867" cy="369332"/>
          </a:xfrm>
          <a:prstGeom prst="rect">
            <a:avLst/>
          </a:prstGeom>
          <a:solidFill>
            <a:srgbClr val="009DB9"/>
          </a:solidFill>
        </p:spPr>
        <p:txBody>
          <a:bodyPr wrap="square" rtlCol="0">
            <a:spAutoFit/>
          </a:bodyPr>
          <a:lstStyle/>
          <a:p>
            <a:pPr algn="ctr"/>
            <a:r>
              <a:rPr lang="en-US" dirty="0">
                <a:solidFill>
                  <a:schemeClr val="bg1"/>
                </a:solidFill>
              </a:rPr>
              <a:t>www.streamlinedsalestax.org</a:t>
            </a:r>
          </a:p>
        </p:txBody>
      </p:sp>
    </p:spTree>
    <p:extLst>
      <p:ext uri="{BB962C8B-B14F-4D97-AF65-F5344CB8AC3E}">
        <p14:creationId xmlns:p14="http://schemas.microsoft.com/office/powerpoint/2010/main" val="408454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Projects\ACF_CAMP\Boone\ACF\Correspondence\To\GeocodeExample1.jpg"/>
          <p:cNvPicPr>
            <a:picLocks noChangeAspect="1" noChangeArrowheads="1"/>
          </p:cNvPicPr>
          <p:nvPr/>
        </p:nvPicPr>
        <p:blipFill>
          <a:blip r:embed="rId2" cstate="print"/>
          <a:stretch>
            <a:fillRect/>
          </a:stretch>
        </p:blipFill>
        <p:spPr bwMode="auto">
          <a:xfrm>
            <a:off x="106132" y="381001"/>
            <a:ext cx="8219660" cy="5486400"/>
          </a:xfrm>
          <a:prstGeom prst="rect">
            <a:avLst/>
          </a:prstGeom>
          <a:noFill/>
        </p:spPr>
      </p:pic>
      <p:sp>
        <p:nvSpPr>
          <p:cNvPr id="3" name="TextBox 2"/>
          <p:cNvSpPr txBox="1"/>
          <p:nvPr/>
        </p:nvSpPr>
        <p:spPr>
          <a:xfrm>
            <a:off x="4335238" y="2983669"/>
            <a:ext cx="4702630" cy="2554545"/>
          </a:xfrm>
          <a:prstGeom prst="rect">
            <a:avLst/>
          </a:prstGeom>
          <a:solidFill>
            <a:schemeClr val="bg1"/>
          </a:solidFill>
          <a:ln w="25400">
            <a:solidFill>
              <a:schemeClr val="tx1"/>
            </a:solidFill>
          </a:ln>
        </p:spPr>
        <p:txBody>
          <a:bodyPr wrap="square" rtlCol="0">
            <a:spAutoFit/>
          </a:bodyPr>
          <a:lstStyle/>
          <a:p>
            <a:r>
              <a:rPr lang="en-US" sz="3200" dirty="0"/>
              <a:t>Does this address reside within a municipal boundary? If it doesn’t, then no municipal sales tax is needed.</a:t>
            </a:r>
          </a:p>
        </p:txBody>
      </p:sp>
      <p:cxnSp>
        <p:nvCxnSpPr>
          <p:cNvPr id="4" name="Straight Arrow Connector 3">
            <a:extLst>
              <a:ext uri="{FF2B5EF4-FFF2-40B4-BE49-F238E27FC236}">
                <a16:creationId xmlns:a16="http://schemas.microsoft.com/office/drawing/2014/main" id="{6027621A-2E10-40ED-8BDC-8A134AEEA612}"/>
              </a:ext>
            </a:extLst>
          </p:cNvPr>
          <p:cNvCxnSpPr>
            <a:cxnSpLocks/>
          </p:cNvCxnSpPr>
          <p:nvPr/>
        </p:nvCxnSpPr>
        <p:spPr>
          <a:xfrm flipH="1">
            <a:off x="4215963" y="1763486"/>
            <a:ext cx="4418586" cy="833573"/>
          </a:xfrm>
          <a:prstGeom prst="straightConnector1">
            <a:avLst/>
          </a:prstGeom>
          <a:ln w="889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209BE9E-1087-4D72-8911-29AABB55D238}"/>
              </a:ext>
            </a:extLst>
          </p:cNvPr>
          <p:cNvSpPr txBox="1">
            <a:spLocks/>
          </p:cNvSpPr>
          <p:nvPr/>
        </p:nvSpPr>
        <p:spPr>
          <a:xfrm>
            <a:off x="1002500" y="274639"/>
            <a:ext cx="6426926" cy="7159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algn="ctr" defTabSz="457200" rtl="0" eaLnBrk="1" latinLnBrk="0" hangingPunct="1">
              <a:spcBef>
                <a:spcPct val="0"/>
              </a:spcBef>
              <a:buNone/>
              <a:defRPr sz="4400" b="1" kern="1200">
                <a:solidFill>
                  <a:schemeClr val="tx1"/>
                </a:solidFill>
                <a:latin typeface="arial (Headings)"/>
                <a:ea typeface="+mj-ea"/>
                <a:cs typeface="arial (Headings)"/>
              </a:defRPr>
            </a:lvl1pPr>
          </a:lstStyle>
          <a:p>
            <a:r>
              <a:rPr lang="en-US" sz="3600" dirty="0">
                <a:solidFill>
                  <a:schemeClr val="bg1"/>
                </a:solidFill>
              </a:rPr>
              <a:t>Why? SSTP Geocoding</a:t>
            </a:r>
          </a:p>
        </p:txBody>
      </p:sp>
    </p:spTree>
    <p:extLst>
      <p:ext uri="{BB962C8B-B14F-4D97-AF65-F5344CB8AC3E}">
        <p14:creationId xmlns:p14="http://schemas.microsoft.com/office/powerpoint/2010/main" val="4184090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Projects\ACF_CAMP\Boone\ACF\Correspondence\To\GeocodeExample1.jpg"/>
          <p:cNvPicPr>
            <a:picLocks noChangeAspect="1" noChangeArrowheads="1"/>
          </p:cNvPicPr>
          <p:nvPr/>
        </p:nvPicPr>
        <p:blipFill>
          <a:blip r:embed="rId2" cstate="print"/>
          <a:stretch>
            <a:fillRect/>
          </a:stretch>
        </p:blipFill>
        <p:spPr bwMode="auto">
          <a:xfrm>
            <a:off x="114296" y="381001"/>
            <a:ext cx="8219660" cy="5486400"/>
          </a:xfrm>
          <a:prstGeom prst="rect">
            <a:avLst/>
          </a:prstGeom>
          <a:noFill/>
        </p:spPr>
      </p:pic>
      <p:sp>
        <p:nvSpPr>
          <p:cNvPr id="3" name="TextBox 2"/>
          <p:cNvSpPr txBox="1"/>
          <p:nvPr/>
        </p:nvSpPr>
        <p:spPr>
          <a:xfrm>
            <a:off x="6400800" y="457200"/>
            <a:ext cx="2634311" cy="584775"/>
          </a:xfrm>
          <a:prstGeom prst="rect">
            <a:avLst/>
          </a:prstGeom>
          <a:solidFill>
            <a:schemeClr val="bg1"/>
          </a:solidFill>
          <a:ln w="25400">
            <a:solidFill>
              <a:schemeClr val="tx1"/>
            </a:solidFill>
          </a:ln>
        </p:spPr>
        <p:txBody>
          <a:bodyPr wrap="none" rtlCol="0">
            <a:spAutoFit/>
          </a:bodyPr>
          <a:lstStyle/>
          <a:p>
            <a:r>
              <a:rPr lang="en-US" sz="3200" dirty="0">
                <a:solidFill>
                  <a:prstClr val="black"/>
                </a:solidFill>
              </a:rPr>
              <a:t>Address Points</a:t>
            </a:r>
          </a:p>
        </p:txBody>
      </p:sp>
      <p:pic>
        <p:nvPicPr>
          <p:cNvPr id="140290" name="Picture 2" descr="H:\Graphics\powerpoint\AMRL_annual_meeting\APF_ID2.JPG"/>
          <p:cNvPicPr>
            <a:picLocks noChangeAspect="1" noChangeArrowheads="1"/>
          </p:cNvPicPr>
          <p:nvPr/>
        </p:nvPicPr>
        <p:blipFill>
          <a:blip r:embed="rId3" cstate="print"/>
          <a:srcRect/>
          <a:stretch>
            <a:fillRect/>
          </a:stretch>
        </p:blipFill>
        <p:spPr bwMode="auto">
          <a:xfrm>
            <a:off x="5788152" y="228600"/>
            <a:ext cx="3225865" cy="6400800"/>
          </a:xfrm>
          <a:prstGeom prst="rect">
            <a:avLst/>
          </a:prstGeom>
          <a:noFill/>
        </p:spPr>
      </p:pic>
      <p:cxnSp>
        <p:nvCxnSpPr>
          <p:cNvPr id="5" name="Straight Arrow Connector 4"/>
          <p:cNvCxnSpPr/>
          <p:nvPr/>
        </p:nvCxnSpPr>
        <p:spPr>
          <a:xfrm flipH="1">
            <a:off x="1967593" y="3657600"/>
            <a:ext cx="3747407" cy="595993"/>
          </a:xfrm>
          <a:prstGeom prst="straightConnector1">
            <a:avLst/>
          </a:prstGeom>
          <a:ln w="889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400800" y="3505200"/>
            <a:ext cx="914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A35ADC-1472-48D4-A2C4-20BCA614459A}"/>
              </a:ext>
            </a:extLst>
          </p:cNvPr>
          <p:cNvSpPr txBox="1"/>
          <p:nvPr/>
        </p:nvSpPr>
        <p:spPr>
          <a:xfrm>
            <a:off x="4335238" y="4558937"/>
            <a:ext cx="4702630" cy="1077218"/>
          </a:xfrm>
          <a:prstGeom prst="rect">
            <a:avLst/>
          </a:prstGeom>
          <a:solidFill>
            <a:schemeClr val="bg1"/>
          </a:solidFill>
          <a:ln w="25400">
            <a:solidFill>
              <a:schemeClr val="tx1"/>
            </a:solidFill>
          </a:ln>
        </p:spPr>
        <p:txBody>
          <a:bodyPr wrap="square" rtlCol="0">
            <a:spAutoFit/>
          </a:bodyPr>
          <a:lstStyle/>
          <a:p>
            <a:r>
              <a:rPr lang="en-US" sz="3200" dirty="0"/>
              <a:t>Use the tax rates for this municipality.</a:t>
            </a:r>
          </a:p>
        </p:txBody>
      </p:sp>
      <p:sp>
        <p:nvSpPr>
          <p:cNvPr id="8" name="Title 1">
            <a:extLst>
              <a:ext uri="{FF2B5EF4-FFF2-40B4-BE49-F238E27FC236}">
                <a16:creationId xmlns:a16="http://schemas.microsoft.com/office/drawing/2014/main" id="{34435C4C-74A6-4E1D-9198-7BDDD059E01A}"/>
              </a:ext>
            </a:extLst>
          </p:cNvPr>
          <p:cNvSpPr txBox="1">
            <a:spLocks/>
          </p:cNvSpPr>
          <p:nvPr/>
        </p:nvSpPr>
        <p:spPr>
          <a:xfrm>
            <a:off x="1002500" y="274639"/>
            <a:ext cx="6426926" cy="7159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algn="ctr" defTabSz="457200" rtl="0" eaLnBrk="1" latinLnBrk="0" hangingPunct="1">
              <a:spcBef>
                <a:spcPct val="0"/>
              </a:spcBef>
              <a:buNone/>
              <a:defRPr sz="4400" b="1" kern="1200">
                <a:solidFill>
                  <a:schemeClr val="tx1"/>
                </a:solidFill>
                <a:latin typeface="arial (Headings)"/>
                <a:ea typeface="+mj-ea"/>
                <a:cs typeface="arial (Headings)"/>
              </a:defRPr>
            </a:lvl1pPr>
          </a:lstStyle>
          <a:p>
            <a:r>
              <a:rPr lang="en-US" sz="3600" dirty="0">
                <a:solidFill>
                  <a:schemeClr val="bg1"/>
                </a:solidFill>
              </a:rPr>
              <a:t>SSTP Geocoding</a:t>
            </a:r>
          </a:p>
        </p:txBody>
      </p:sp>
    </p:spTree>
    <p:extLst>
      <p:ext uri="{BB962C8B-B14F-4D97-AF65-F5344CB8AC3E}">
        <p14:creationId xmlns:p14="http://schemas.microsoft.com/office/powerpoint/2010/main" val="3646267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Projects\ACF_CAMP\Boone\ACF\Correspondence\To\GeocodeExample1.jpg"/>
          <p:cNvPicPr>
            <a:picLocks noChangeAspect="1" noChangeArrowheads="1"/>
          </p:cNvPicPr>
          <p:nvPr/>
        </p:nvPicPr>
        <p:blipFill>
          <a:blip r:embed="rId3" cstate="print"/>
          <a:stretch>
            <a:fillRect/>
          </a:stretch>
        </p:blipFill>
        <p:spPr bwMode="auto">
          <a:xfrm>
            <a:off x="114296" y="381001"/>
            <a:ext cx="8219660" cy="5486400"/>
          </a:xfrm>
          <a:prstGeom prst="rect">
            <a:avLst/>
          </a:prstGeom>
          <a:noFill/>
        </p:spPr>
      </p:pic>
      <p:sp>
        <p:nvSpPr>
          <p:cNvPr id="3" name="TextBox 2"/>
          <p:cNvSpPr txBox="1"/>
          <p:nvPr/>
        </p:nvSpPr>
        <p:spPr>
          <a:xfrm>
            <a:off x="6400800" y="457200"/>
            <a:ext cx="2634311" cy="584775"/>
          </a:xfrm>
          <a:prstGeom prst="rect">
            <a:avLst/>
          </a:prstGeom>
          <a:solidFill>
            <a:schemeClr val="bg1"/>
          </a:solidFill>
          <a:ln w="25400">
            <a:solidFill>
              <a:schemeClr val="tx1"/>
            </a:solidFill>
          </a:ln>
        </p:spPr>
        <p:txBody>
          <a:bodyPr wrap="none" rtlCol="0">
            <a:spAutoFit/>
          </a:bodyPr>
          <a:lstStyle/>
          <a:p>
            <a:r>
              <a:rPr lang="en-US" sz="3200" dirty="0">
                <a:solidFill>
                  <a:prstClr val="black"/>
                </a:solidFill>
              </a:rPr>
              <a:t>Address Points</a:t>
            </a:r>
          </a:p>
        </p:txBody>
      </p:sp>
      <p:pic>
        <p:nvPicPr>
          <p:cNvPr id="140290" name="Picture 2" descr="H:\Graphics\powerpoint\AMRL_annual_meeting\APF_ID2.JPG"/>
          <p:cNvPicPr>
            <a:picLocks noChangeAspect="1" noChangeArrowheads="1"/>
          </p:cNvPicPr>
          <p:nvPr/>
        </p:nvPicPr>
        <p:blipFill>
          <a:blip r:embed="rId4" cstate="print"/>
          <a:srcRect/>
          <a:stretch>
            <a:fillRect/>
          </a:stretch>
        </p:blipFill>
        <p:spPr bwMode="auto">
          <a:xfrm>
            <a:off x="5788152" y="228600"/>
            <a:ext cx="3225865" cy="6400800"/>
          </a:xfrm>
          <a:prstGeom prst="rect">
            <a:avLst/>
          </a:prstGeom>
          <a:noFill/>
        </p:spPr>
      </p:pic>
      <p:cxnSp>
        <p:nvCxnSpPr>
          <p:cNvPr id="5" name="Straight Arrow Connector 4"/>
          <p:cNvCxnSpPr>
            <a:cxnSpLocks/>
          </p:cNvCxnSpPr>
          <p:nvPr/>
        </p:nvCxnSpPr>
        <p:spPr>
          <a:xfrm flipH="1">
            <a:off x="4206046" y="4310743"/>
            <a:ext cx="1855120" cy="265611"/>
          </a:xfrm>
          <a:prstGeom prst="straightConnector1">
            <a:avLst/>
          </a:prstGeom>
          <a:ln w="889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400800" y="4123508"/>
            <a:ext cx="914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0C60FB-67A2-43B7-AD90-3C2CBD51483B}"/>
              </a:ext>
            </a:extLst>
          </p:cNvPr>
          <p:cNvSpPr txBox="1"/>
          <p:nvPr/>
        </p:nvSpPr>
        <p:spPr>
          <a:xfrm>
            <a:off x="4049485" y="1574105"/>
            <a:ext cx="4702630" cy="2062103"/>
          </a:xfrm>
          <a:prstGeom prst="rect">
            <a:avLst/>
          </a:prstGeom>
          <a:solidFill>
            <a:schemeClr val="bg1"/>
          </a:solidFill>
          <a:ln w="25400">
            <a:solidFill>
              <a:schemeClr val="tx1"/>
            </a:solidFill>
          </a:ln>
        </p:spPr>
        <p:txBody>
          <a:bodyPr wrap="square" rtlCol="0">
            <a:spAutoFit/>
          </a:bodyPr>
          <a:lstStyle/>
          <a:p>
            <a:r>
              <a:rPr lang="en-US" sz="3200" dirty="0"/>
              <a:t>We need the state and county rates to calculate the final sales tax for this address lookup.</a:t>
            </a:r>
          </a:p>
        </p:txBody>
      </p:sp>
      <p:sp>
        <p:nvSpPr>
          <p:cNvPr id="10" name="Title 1">
            <a:extLst>
              <a:ext uri="{FF2B5EF4-FFF2-40B4-BE49-F238E27FC236}">
                <a16:creationId xmlns:a16="http://schemas.microsoft.com/office/drawing/2014/main" id="{D92E5FF1-5598-4A3C-8EBD-E350E93D73A5}"/>
              </a:ext>
            </a:extLst>
          </p:cNvPr>
          <p:cNvSpPr txBox="1">
            <a:spLocks/>
          </p:cNvSpPr>
          <p:nvPr/>
        </p:nvSpPr>
        <p:spPr>
          <a:xfrm>
            <a:off x="1002500" y="274639"/>
            <a:ext cx="6426926" cy="7159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algn="ctr" defTabSz="457200" rtl="0" eaLnBrk="1" latinLnBrk="0" hangingPunct="1">
              <a:spcBef>
                <a:spcPct val="0"/>
              </a:spcBef>
              <a:buNone/>
              <a:defRPr sz="4400" b="1" kern="1200">
                <a:solidFill>
                  <a:schemeClr val="tx1"/>
                </a:solidFill>
                <a:latin typeface="arial (Headings)"/>
                <a:ea typeface="+mj-ea"/>
                <a:cs typeface="arial (Headings)"/>
              </a:defRPr>
            </a:lvl1pPr>
          </a:lstStyle>
          <a:p>
            <a:r>
              <a:rPr lang="en-US" sz="3600" dirty="0">
                <a:solidFill>
                  <a:schemeClr val="bg1"/>
                </a:solidFill>
              </a:rPr>
              <a:t>SSTP Geocoding</a:t>
            </a:r>
          </a:p>
        </p:txBody>
      </p:sp>
    </p:spTree>
    <p:extLst>
      <p:ext uri="{BB962C8B-B14F-4D97-AF65-F5344CB8AC3E}">
        <p14:creationId xmlns:p14="http://schemas.microsoft.com/office/powerpoint/2010/main" val="2693206159"/>
      </p:ext>
    </p:extLst>
  </p:cSld>
  <p:clrMapOvr>
    <a:masterClrMapping/>
  </p:clrMapOvr>
</p:sld>
</file>

<file path=ppt/theme/theme1.xml><?xml version="1.0" encoding="utf-8"?>
<a:theme xmlns:a="http://schemas.openxmlformats.org/drawingml/2006/main" name="AGIO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1024B8AEF594429BD1C127F1C0D5D4" ma:contentTypeVersion="3" ma:contentTypeDescription="Create a new document." ma:contentTypeScope="" ma:versionID="7647f16b5ef5feaabf75badcc247de26">
  <xsd:schema xmlns:xsd="http://www.w3.org/2001/XMLSchema" xmlns:xs="http://www.w3.org/2001/XMLSchema" xmlns:p="http://schemas.microsoft.com/office/2006/metadata/properties" xmlns:ns3="3afd335a-5238-45a4-a5ea-005e045ba696" targetNamespace="http://schemas.microsoft.com/office/2006/metadata/properties" ma:root="true" ma:fieldsID="8d1ad64f638c6463178c08dce01a8245" ns3:_="">
    <xsd:import namespace="3afd335a-5238-45a4-a5ea-005e045ba696"/>
    <xsd:element name="properties">
      <xsd:complexType>
        <xsd:sequence>
          <xsd:element name="documentManagement">
            <xsd:complexType>
              <xsd:all>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d335a-5238-45a4-a5ea-005e045ba6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9A7861-5833-47B6-8FEA-F8197FA31C90}">
  <ds:schemaRefs>
    <ds:schemaRef ds:uri="http://schemas.microsoft.com/sharepoint/v3/contenttype/forms"/>
  </ds:schemaRefs>
</ds:datastoreItem>
</file>

<file path=customXml/itemProps2.xml><?xml version="1.0" encoding="utf-8"?>
<ds:datastoreItem xmlns:ds="http://schemas.openxmlformats.org/officeDocument/2006/customXml" ds:itemID="{86BD7A5C-D5AE-4F58-B6D7-5225B49B52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d335a-5238-45a4-a5ea-005e045ba6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873D58-594B-48EB-83C0-33F0700B308F}">
  <ds:schemaRefs>
    <ds:schemaRef ds:uri="http://schemas.microsoft.com/office/infopath/2007/PartnerControls"/>
    <ds:schemaRef ds:uri="http://www.w3.org/XML/1998/namespace"/>
    <ds:schemaRef ds:uri="http://schemas.microsoft.com/office/2006/documentManagement/types"/>
    <ds:schemaRef ds:uri="3afd335a-5238-45a4-a5ea-005e045ba696"/>
    <ds:schemaRef ds:uri="http://schemas.openxmlformats.org/package/2006/metadata/core-properties"/>
    <ds:schemaRef ds:uri="http://purl.org/dc/elements/1.1/"/>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AGIOS template</Template>
  <TotalTime>9252</TotalTime>
  <Words>1030</Words>
  <Application>Microsoft Office PowerPoint</Application>
  <PresentationFormat>On-screen Show (4:3)</PresentationFormat>
  <Paragraphs>91</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Arial (Body)</vt:lpstr>
      <vt:lpstr>arial (Headings)</vt:lpstr>
      <vt:lpstr>Calibri</vt:lpstr>
      <vt:lpstr>Courier New</vt:lpstr>
      <vt:lpstr>AGIOS template</vt:lpstr>
      <vt:lpstr>Parsing ArcGIS Locator JSON using PHP</vt:lpstr>
      <vt:lpstr>Three W's</vt:lpstr>
      <vt:lpstr>Why? Streamline Sales Tax</vt:lpstr>
      <vt:lpstr>What is the Streamlined Sales Tax Project (SSTP)?</vt:lpstr>
      <vt:lpstr>What is the Streamlined Sales  Tax Project (SSTP)?</vt:lpstr>
      <vt:lpstr>What states are implementing SSTP?</vt:lpstr>
      <vt:lpstr>PowerPoint Presentation</vt:lpstr>
      <vt:lpstr>PowerPoint Presentation</vt:lpstr>
      <vt:lpstr>PowerPoint Presentation</vt:lpstr>
      <vt:lpstr>What? Here is our GIS Toolbox</vt:lpstr>
      <vt:lpstr>ESRI</vt:lpstr>
      <vt:lpstr>ESRI</vt:lpstr>
      <vt:lpstr>ESRI REST Service</vt:lpstr>
      <vt:lpstr>ESRI &amp; JSON Fields</vt:lpstr>
      <vt:lpstr>ESRI REST Service</vt:lpstr>
      <vt:lpstr>PowerPoint Presentation</vt:lpstr>
      <vt:lpstr>PHP</vt:lpstr>
      <vt:lpstr>ESRI REST Service JSON &amp; PHP</vt:lpstr>
      <vt:lpstr>ESRI REST Service JSON &amp; PHP</vt:lpstr>
      <vt:lpstr>ESRI REST Service</vt:lpstr>
      <vt:lpstr>PHP</vt:lpstr>
      <vt:lpstr>PHP &amp; SQL</vt:lpstr>
      <vt:lpstr>PowerPoint Presentation</vt:lpstr>
      <vt:lpstr>PowerPoint Presentation</vt:lpstr>
      <vt:lpstr>Where? GitHub and Your Host</vt:lpstr>
      <vt:lpstr>Where? Your Host</vt:lpstr>
      <vt:lpstr>Where? Your Host</vt:lpstr>
      <vt:lpstr>/admin</vt:lpstr>
      <vt:lpstr>/admin/Uploader.php</vt:lpstr>
      <vt:lpstr>/admin/Uploader.php</vt:lpstr>
      <vt:lpstr>/admin/Uploader.php</vt:lpstr>
      <vt:lpstr>/admin/LogViewer.php</vt:lpstr>
      <vt:lpstr>Short code walks through key elements</vt:lpstr>
    </vt:vector>
  </TitlesOfParts>
  <Company>Arkansas GIS Office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 Points - the Foundation of the Streamlined Sales Tax Database</dc:title>
  <dc:subject>How Address Location Controls Sales Tax Collection</dc:subject>
  <dc:creator>Shelby D Johnson;Wes O’Donohue</dc:creator>
  <cp:lastModifiedBy>Wes O’Donohue</cp:lastModifiedBy>
  <cp:revision>56</cp:revision>
  <dcterms:created xsi:type="dcterms:W3CDTF">2015-01-08T16:14:13Z</dcterms:created>
  <dcterms:modified xsi:type="dcterms:W3CDTF">2019-10-29T15:22:39Z</dcterms:modified>
  <cp:category>Streamlined Sales and Use Tax</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0x010100041024B8AEF594429BD1C127F1C0D5D4</vt:lpwstr>
  </property>
</Properties>
</file>